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7" r:id="rId2"/>
    <p:sldId id="2147473749" r:id="rId3"/>
    <p:sldId id="2147473537" r:id="rId4"/>
    <p:sldId id="2147473548" r:id="rId5"/>
    <p:sldId id="2147473538" r:id="rId6"/>
    <p:sldId id="2147327997" r:id="rId7"/>
    <p:sldId id="2147473800" r:id="rId8"/>
    <p:sldId id="260" r:id="rId9"/>
    <p:sldId id="2147473758" r:id="rId10"/>
    <p:sldId id="2147473860" r:id="rId11"/>
    <p:sldId id="2147473866" r:id="rId12"/>
    <p:sldId id="2147473767" r:id="rId13"/>
    <p:sldId id="2147473809" r:id="rId14"/>
    <p:sldId id="2147473810" r:id="rId15"/>
    <p:sldId id="2147473827" r:id="rId16"/>
    <p:sldId id="2147473853" r:id="rId17"/>
    <p:sldId id="2147473825" r:id="rId18"/>
    <p:sldId id="2147473863" r:id="rId19"/>
    <p:sldId id="2147473845" r:id="rId20"/>
    <p:sldId id="2147473847" r:id="rId21"/>
    <p:sldId id="2147473834" r:id="rId22"/>
    <p:sldId id="2147473856" r:id="rId23"/>
    <p:sldId id="2147473862" r:id="rId24"/>
    <p:sldId id="2147473844" r:id="rId25"/>
    <p:sldId id="2147473837" r:id="rId26"/>
    <p:sldId id="2147473838" r:id="rId27"/>
    <p:sldId id="2147473839" r:id="rId28"/>
    <p:sldId id="2147473865" r:id="rId29"/>
    <p:sldId id="2147473850" r:id="rId30"/>
    <p:sldId id="2147473851" r:id="rId31"/>
    <p:sldId id="2147473753" r:id="rId32"/>
    <p:sldId id="2147473854" r:id="rId33"/>
    <p:sldId id="2147473861" r:id="rId34"/>
    <p:sldId id="2147473843" r:id="rId35"/>
    <p:sldId id="2147473855" r:id="rId36"/>
    <p:sldId id="2147473832" r:id="rId37"/>
    <p:sldId id="2147473864" r:id="rId38"/>
    <p:sldId id="2147473848" r:id="rId39"/>
    <p:sldId id="2147473849" r:id="rId40"/>
    <p:sldId id="214747384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7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50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utam Gurha" userId="8fee7a0f-2b39-4fa5-ae12-4e3ce3a873ec" providerId="ADAL" clId="{67BFF8BB-83CF-4A42-949B-E3C8E51780EF}"/>
    <pc:docChg chg="modSld">
      <pc:chgData name="Goutam Gurha" userId="8fee7a0f-2b39-4fa5-ae12-4e3ce3a873ec" providerId="ADAL" clId="{67BFF8BB-83CF-4A42-949B-E3C8E51780EF}" dt="2025-01-17T15:58:16.404" v="54" actId="20577"/>
      <pc:docMkLst>
        <pc:docMk/>
      </pc:docMkLst>
      <pc:sldChg chg="modSp mod">
        <pc:chgData name="Goutam Gurha" userId="8fee7a0f-2b39-4fa5-ae12-4e3ce3a873ec" providerId="ADAL" clId="{67BFF8BB-83CF-4A42-949B-E3C8E51780EF}" dt="2025-01-17T15:57:10.603" v="3" actId="20577"/>
        <pc:sldMkLst>
          <pc:docMk/>
          <pc:sldMk cId="0" sldId="257"/>
        </pc:sldMkLst>
        <pc:spChg chg="mod">
          <ac:chgData name="Goutam Gurha" userId="8fee7a0f-2b39-4fa5-ae12-4e3ce3a873ec" providerId="ADAL" clId="{67BFF8BB-83CF-4A42-949B-E3C8E51780EF}" dt="2025-01-17T15:57:10.603" v="3" actId="20577"/>
          <ac:spMkLst>
            <pc:docMk/>
            <pc:sldMk cId="0" sldId="257"/>
            <ac:spMk id="338" creationId="{00000000-0000-0000-0000-000000000000}"/>
          </ac:spMkLst>
        </pc:spChg>
      </pc:sldChg>
      <pc:sldChg chg="modSp mod">
        <pc:chgData name="Goutam Gurha" userId="8fee7a0f-2b39-4fa5-ae12-4e3ce3a873ec" providerId="ADAL" clId="{67BFF8BB-83CF-4A42-949B-E3C8E51780EF}" dt="2025-01-17T15:58:16.404" v="54" actId="20577"/>
        <pc:sldMkLst>
          <pc:docMk/>
          <pc:sldMk cId="3430895876" sldId="2147473866"/>
        </pc:sldMkLst>
        <pc:graphicFrameChg chg="modGraphic">
          <ac:chgData name="Goutam Gurha" userId="8fee7a0f-2b39-4fa5-ae12-4e3ce3a873ec" providerId="ADAL" clId="{67BFF8BB-83CF-4A42-949B-E3C8E51780EF}" dt="2025-01-17T15:58:16.404" v="54" actId="20577"/>
          <ac:graphicFrameMkLst>
            <pc:docMk/>
            <pc:sldMk cId="3430895876" sldId="2147473866"/>
            <ac:graphicFrameMk id="2" creationId="{D04D097D-9831-FBAE-4574-ECE7DFCAA18D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777b290f0e01f9d/Desktop/Kraft%20Heinz/USA/Spoonables_24/Model%20selection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777b290f0e01f9d/Desktop/Kraft%20Heinz/USA/Spoonables_24/Model%20selection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777b290f0e01f9d/Desktop/Kraft%20Heinz/USA/Spoonables_24/Model%20selection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777b290f0e01f9d/Desktop/Kraft%20Heinz/USA/Spoonables_24/Model%20selection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777b290f0e01f9d/Desktop/Kraft%20Heinz/USA/Spoonables_24/Model%20selection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777b290f0e01f9d/Desktop/Kraft%20Heinz/USA/Spoonables_24/Model%20selection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'L2 Graphs'!$C$2</c:f>
              <c:strCache>
                <c:ptCount val="1"/>
                <c:pt idx="0">
                  <c:v>Price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'L2 Graphs'!$B$3:$B$12</c:f>
              <c:strCache>
                <c:ptCount val="10"/>
                <c:pt idx="0">
                  <c:v>Dukes</c:v>
                </c:pt>
                <c:pt idx="1">
                  <c:v>Hellmanns</c:v>
                </c:pt>
                <c:pt idx="2">
                  <c:v>Kraft</c:v>
                </c:pt>
                <c:pt idx="3">
                  <c:v>Private Label</c:v>
                </c:pt>
                <c:pt idx="5">
                  <c:v>Miracle Whip</c:v>
                </c:pt>
                <c:pt idx="7">
                  <c:v>Hellmanns</c:v>
                </c:pt>
                <c:pt idx="8">
                  <c:v>Kraft</c:v>
                </c:pt>
                <c:pt idx="9">
                  <c:v>Mccormick Aioli</c:v>
                </c:pt>
              </c:strCache>
            </c:strRef>
          </c:cat>
          <c:val>
            <c:numRef>
              <c:f>'L2 Graphs'!$C$3:$C$12</c:f>
              <c:numCache>
                <c:formatCode>_ * #,##0.0_ ;_ * \-#,##0.0_ ;_ * "-"??_ ;_ @_ </c:formatCode>
                <c:ptCount val="10"/>
                <c:pt idx="0">
                  <c:v>2.9776499086590298</c:v>
                </c:pt>
                <c:pt idx="1">
                  <c:v>3.6817498979424701</c:v>
                </c:pt>
                <c:pt idx="2">
                  <c:v>3.2790479445401601</c:v>
                </c:pt>
                <c:pt idx="3">
                  <c:v>2.3136395149993301</c:v>
                </c:pt>
                <c:pt idx="5">
                  <c:v>3.6423143360690702</c:v>
                </c:pt>
                <c:pt idx="7">
                  <c:v>6.4678399332435497</c:v>
                </c:pt>
                <c:pt idx="8">
                  <c:v>6.0381177491597198</c:v>
                </c:pt>
                <c:pt idx="9">
                  <c:v>4.5947441511104596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67-45DE-81C3-525A2CCA9315}"/>
            </c:ext>
          </c:extLst>
        </c:ser>
        <c:ser>
          <c:idx val="1"/>
          <c:order val="1"/>
          <c:tx>
            <c:strRef>
              <c:f>'L2 Graphs'!$D$2</c:f>
              <c:strCache>
                <c:ptCount val="1"/>
                <c:pt idx="0">
                  <c:v>MCV-Price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C77E8028-1467-49AE-B62B-9D83763E1C75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2D67-45DE-81C3-525A2CCA931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4821494-BB89-405C-8A31-370506828566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2D67-45DE-81C3-525A2CCA931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FBEECCB-6ED9-4519-8B8C-9E0311228893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2D67-45DE-81C3-525A2CCA931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B6E3894-6A2B-4436-BC6B-21C2B1E00F4A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2D67-45DE-81C3-525A2CCA931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2D67-45DE-81C3-525A2CCA931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C6992871-D29C-4545-8F72-1593EF7E2CF7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2D67-45DE-81C3-525A2CCA931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2D67-45DE-81C3-525A2CCA931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4BB513C3-9AAE-4504-A1AA-A1DF6862F6B2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2D67-45DE-81C3-525A2CCA9315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BDA7685B-4F00-437A-B90B-2DFA8408CCD0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2D67-45DE-81C3-525A2CCA9315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59078B42-2557-44CF-AFE1-5F8F0E28E102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2D67-45DE-81C3-525A2CCA931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'L2 Graphs'!$B$3:$B$12</c:f>
              <c:strCache>
                <c:ptCount val="10"/>
                <c:pt idx="0">
                  <c:v>Dukes</c:v>
                </c:pt>
                <c:pt idx="1">
                  <c:v>Hellmanns</c:v>
                </c:pt>
                <c:pt idx="2">
                  <c:v>Kraft</c:v>
                </c:pt>
                <c:pt idx="3">
                  <c:v>Private Label</c:v>
                </c:pt>
                <c:pt idx="5">
                  <c:v>Miracle Whip</c:v>
                </c:pt>
                <c:pt idx="7">
                  <c:v>Hellmanns</c:v>
                </c:pt>
                <c:pt idx="8">
                  <c:v>Kraft</c:v>
                </c:pt>
                <c:pt idx="9">
                  <c:v>Mccormick Aioli</c:v>
                </c:pt>
              </c:strCache>
            </c:strRef>
          </c:cat>
          <c:val>
            <c:numRef>
              <c:f>'L2 Graphs'!$D$3:$D$12</c:f>
              <c:numCache>
                <c:formatCode>_ * #,##0.0_ ;_ * \-#,##0.0_ ;_ * "-"??_ ;_ @_ </c:formatCode>
                <c:ptCount val="10"/>
                <c:pt idx="0">
                  <c:v>3.6991399986199904</c:v>
                </c:pt>
                <c:pt idx="1">
                  <c:v>4.4329817864488597</c:v>
                </c:pt>
                <c:pt idx="2">
                  <c:v>3.4909797328052896</c:v>
                </c:pt>
                <c:pt idx="3">
                  <c:v>2.8527378292454597</c:v>
                </c:pt>
                <c:pt idx="5">
                  <c:v>3.7248771662353199</c:v>
                </c:pt>
                <c:pt idx="7">
                  <c:v>8.2585921919609504</c:v>
                </c:pt>
                <c:pt idx="8">
                  <c:v>7.1928134602302807</c:v>
                </c:pt>
                <c:pt idx="9">
                  <c:v>5.1497880793133408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'L2 Graphs'!$F$3:$F$12</c15:f>
                <c15:dlblRangeCache>
                  <c:ptCount val="10"/>
                  <c:pt idx="0">
                    <c:v> 2.24 </c:v>
                  </c:pt>
                  <c:pt idx="1">
                    <c:v> 2.20 </c:v>
                  </c:pt>
                  <c:pt idx="2">
                    <c:v> 2.06 </c:v>
                  </c:pt>
                  <c:pt idx="3">
                    <c:v> 2.23 </c:v>
                  </c:pt>
                  <c:pt idx="5">
                    <c:v> 2.02 </c:v>
                  </c:pt>
                  <c:pt idx="7">
                    <c:v> 2.28 </c:v>
                  </c:pt>
                  <c:pt idx="8">
                    <c:v> 2.19 </c:v>
                  </c:pt>
                  <c:pt idx="9">
                    <c:v> 2.12 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2D67-45DE-81C3-525A2CCA9315}"/>
            </c:ext>
          </c:extLst>
        </c:ser>
        <c:ser>
          <c:idx val="2"/>
          <c:order val="2"/>
          <c:tx>
            <c:strRef>
              <c:f>'L2 Graphs'!$E$2</c:f>
              <c:strCache>
                <c:ptCount val="1"/>
                <c:pt idx="0">
                  <c:v>MCV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'L2 Graphs'!$B$3:$B$12</c:f>
              <c:strCache>
                <c:ptCount val="10"/>
                <c:pt idx="0">
                  <c:v>Dukes</c:v>
                </c:pt>
                <c:pt idx="1">
                  <c:v>Hellmanns</c:v>
                </c:pt>
                <c:pt idx="2">
                  <c:v>Kraft</c:v>
                </c:pt>
                <c:pt idx="3">
                  <c:v>Private Label</c:v>
                </c:pt>
                <c:pt idx="5">
                  <c:v>Miracle Whip</c:v>
                </c:pt>
                <c:pt idx="7">
                  <c:v>Hellmanns</c:v>
                </c:pt>
                <c:pt idx="8">
                  <c:v>Kraft</c:v>
                </c:pt>
                <c:pt idx="9">
                  <c:v>Mccormick Aioli</c:v>
                </c:pt>
              </c:strCache>
            </c:strRef>
          </c:cat>
          <c:val>
            <c:numRef>
              <c:f>'L2 Graphs'!$E$3:$E$12</c:f>
              <c:numCache>
                <c:formatCode>_ * #,##0.0_ ;_ * \-#,##0.0_ ;_ * "-"??_ ;_ @_ </c:formatCode>
                <c:ptCount val="10"/>
                <c:pt idx="0">
                  <c:v>6.6767899072790202</c:v>
                </c:pt>
                <c:pt idx="1">
                  <c:v>8.1147316843913302</c:v>
                </c:pt>
                <c:pt idx="2">
                  <c:v>6.7700276773454497</c:v>
                </c:pt>
                <c:pt idx="3">
                  <c:v>5.1663773442447898</c:v>
                </c:pt>
                <c:pt idx="5">
                  <c:v>7.3671915023043901</c:v>
                </c:pt>
                <c:pt idx="7">
                  <c:v>14.7264321252045</c:v>
                </c:pt>
                <c:pt idx="8">
                  <c:v>13.23093120939</c:v>
                </c:pt>
                <c:pt idx="9">
                  <c:v>9.7445322304238005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D67-45DE-81C3-525A2CCA9315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94465744"/>
        <c:axId val="594462384"/>
      </c:barChart>
      <c:catAx>
        <c:axId val="594465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4462384"/>
        <c:crosses val="autoZero"/>
        <c:auto val="1"/>
        <c:lblAlgn val="ctr"/>
        <c:lblOffset val="100"/>
        <c:noMultiLvlLbl val="0"/>
      </c:catAx>
      <c:valAx>
        <c:axId val="594462384"/>
        <c:scaling>
          <c:orientation val="minMax"/>
          <c:max val="16"/>
        </c:scaling>
        <c:delete val="1"/>
        <c:axPos val="l"/>
        <c:numFmt formatCode="_ * #,##0.0_ ;_ * \-#,##0.0_ ;_ * &quot;-&quot;??_ ;_ @_ " sourceLinked="1"/>
        <c:majorTickMark val="none"/>
        <c:minorTickMark val="none"/>
        <c:tickLblPos val="nextTo"/>
        <c:crossAx val="594465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'L3 Graphs'!$F$22</c:f>
              <c:strCache>
                <c:ptCount val="1"/>
                <c:pt idx="0">
                  <c:v>Price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accent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'L3 Graphs'!$D$23:$E$45</c:f>
              <c:multiLvlStrCache>
                <c:ptCount val="23"/>
                <c:lvl>
                  <c:pt idx="0">
                    <c:v>Hellmanns</c:v>
                  </c:pt>
                  <c:pt idx="1">
                    <c:v>Hellmanns</c:v>
                  </c:pt>
                  <c:pt idx="2">
                    <c:v>Kraft</c:v>
                  </c:pt>
                  <c:pt idx="3">
                    <c:v>Private Label</c:v>
                  </c:pt>
                  <c:pt idx="4">
                    <c:v>Dukes</c:v>
                  </c:pt>
                  <c:pt idx="5">
                    <c:v>Hellmanns</c:v>
                  </c:pt>
                  <c:pt idx="6">
                    <c:v>Kraft</c:v>
                  </c:pt>
                  <c:pt idx="7">
                    <c:v>Private Label</c:v>
                  </c:pt>
                  <c:pt idx="8">
                    <c:v>Hellmanns</c:v>
                  </c:pt>
                  <c:pt idx="9">
                    <c:v>Kraft</c:v>
                  </c:pt>
                  <c:pt idx="10">
                    <c:v>Hellmanns</c:v>
                  </c:pt>
                  <c:pt idx="11">
                    <c:v>Kraft</c:v>
                  </c:pt>
                  <c:pt idx="12">
                    <c:v>Dukes</c:v>
                  </c:pt>
                  <c:pt idx="13">
                    <c:v>Hellmanns</c:v>
                  </c:pt>
                  <c:pt idx="14">
                    <c:v>Kraft</c:v>
                  </c:pt>
                  <c:pt idx="15">
                    <c:v>Hellmanns</c:v>
                  </c:pt>
                  <c:pt idx="16">
                    <c:v>Miracle Whip</c:v>
                  </c:pt>
                  <c:pt idx="17">
                    <c:v>Miracle Whip</c:v>
                  </c:pt>
                  <c:pt idx="18">
                    <c:v>Miracle Whip</c:v>
                  </c:pt>
                  <c:pt idx="19">
                    <c:v>Miracle Whip</c:v>
                  </c:pt>
                  <c:pt idx="20">
                    <c:v>Mccormick Aioli</c:v>
                  </c:pt>
                  <c:pt idx="21">
                    <c:v>Kraft</c:v>
                  </c:pt>
                  <c:pt idx="22">
                    <c:v>Hellmanns</c:v>
                  </c:pt>
                </c:lvl>
                <c:lvl>
                  <c:pt idx="0">
                    <c:v>Jar 8Oz</c:v>
                  </c:pt>
                  <c:pt idx="1">
                    <c:v>Jar 15Oz</c:v>
                  </c:pt>
                  <c:pt idx="4">
                    <c:v>Jar 30Oz</c:v>
                  </c:pt>
                  <c:pt idx="8">
                    <c:v>Jar 48Oz</c:v>
                  </c:pt>
                  <c:pt idx="10">
                    <c:v>Sqz 12Oz</c:v>
                  </c:pt>
                  <c:pt idx="12">
                    <c:v>Sqz 18 To 22Oz</c:v>
                  </c:pt>
                  <c:pt idx="15">
                    <c:v>Other</c:v>
                  </c:pt>
                  <c:pt idx="16">
                    <c:v>Jar 15Oz</c:v>
                  </c:pt>
                  <c:pt idx="17">
                    <c:v>Jar 30Oz</c:v>
                  </c:pt>
                  <c:pt idx="18">
                    <c:v>Squeezy 12Oz</c:v>
                  </c:pt>
                  <c:pt idx="19">
                    <c:v>Squeezy 18 To 22Oz</c:v>
                  </c:pt>
                  <c:pt idx="20">
                    <c:v>Jar 30Oz</c:v>
                  </c:pt>
                  <c:pt idx="21">
                    <c:v>Squeezy 12Oz</c:v>
                  </c:pt>
                  <c:pt idx="22">
                    <c:v>Other</c:v>
                  </c:pt>
                </c:lvl>
              </c:multiLvlStrCache>
            </c:multiLvlStrRef>
          </c:cat>
          <c:val>
            <c:numRef>
              <c:f>'L3 Graphs'!$F$23:$F$45</c:f>
              <c:numCache>
                <c:formatCode>_ * #,##0.0_ ;_ * \-#,##0.0_ ;_ * "-"??_ ;_ @_ </c:formatCode>
                <c:ptCount val="23"/>
                <c:pt idx="0">
                  <c:v>7.8307451849999996</c:v>
                </c:pt>
                <c:pt idx="1">
                  <c:v>5.031114927</c:v>
                </c:pt>
                <c:pt idx="2">
                  <c:v>5.012560079</c:v>
                </c:pt>
                <c:pt idx="3">
                  <c:v>3.6237611379999999</c:v>
                </c:pt>
                <c:pt idx="4">
                  <c:v>2.5091114229999998</c:v>
                </c:pt>
                <c:pt idx="5">
                  <c:v>3.0613784549999998</c:v>
                </c:pt>
                <c:pt idx="6">
                  <c:v>2.6978679360000002</c:v>
                </c:pt>
                <c:pt idx="7">
                  <c:v>1.972165792</c:v>
                </c:pt>
                <c:pt idx="8">
                  <c:v>2.9505868280000001</c:v>
                </c:pt>
                <c:pt idx="9">
                  <c:v>2.7426110860000001</c:v>
                </c:pt>
                <c:pt idx="10">
                  <c:v>6.6670987139999998</c:v>
                </c:pt>
                <c:pt idx="11">
                  <c:v>6.0052888739999997</c:v>
                </c:pt>
                <c:pt idx="12">
                  <c:v>4.0847628800000004</c:v>
                </c:pt>
                <c:pt idx="13">
                  <c:v>4.7974680090000001</c:v>
                </c:pt>
                <c:pt idx="14">
                  <c:v>4.0124149320000004</c:v>
                </c:pt>
                <c:pt idx="15">
                  <c:v>8.6658064899999996</c:v>
                </c:pt>
                <c:pt idx="16">
                  <c:v>5.8297312025044299</c:v>
                </c:pt>
                <c:pt idx="17">
                  <c:v>3.0320812535926902</c:v>
                </c:pt>
                <c:pt idx="18">
                  <c:v>6.7352982941507102</c:v>
                </c:pt>
                <c:pt idx="19">
                  <c:v>5.3288203392409796</c:v>
                </c:pt>
                <c:pt idx="20">
                  <c:v>4.2031803569999999</c:v>
                </c:pt>
                <c:pt idx="21">
                  <c:v>6.6704861209999997</c:v>
                </c:pt>
                <c:pt idx="22">
                  <c:v>6.480985886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03-44AD-BFE7-B7C25F77B09B}"/>
            </c:ext>
          </c:extLst>
        </c:ser>
        <c:ser>
          <c:idx val="1"/>
          <c:order val="1"/>
          <c:tx>
            <c:strRef>
              <c:f>'L3 Graphs'!$G$22</c:f>
              <c:strCache>
                <c:ptCount val="1"/>
                <c:pt idx="0">
                  <c:v>MCV-Price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C445B777-B46C-46C9-BD46-C104B2B9F460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4503-44AD-BFE7-B7C25F77B09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534541D-551C-4300-94F2-2525352998B8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4503-44AD-BFE7-B7C25F77B09B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35E9CFB-EFC4-4F7F-BE30-87859BB8E3DE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4503-44AD-BFE7-B7C25F77B09B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61DCCFB-2AD7-4B25-9CF3-6F2E0EBB2768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4503-44AD-BFE7-B7C25F77B09B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FE453DD0-44FA-4686-9C3C-5BAE4D13B658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4503-44AD-BFE7-B7C25F77B09B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10D08F01-C670-4C99-B1ED-D7306B27D182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4503-44AD-BFE7-B7C25F77B09B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9C6D8D6E-5275-4A87-B8A4-45BF0B448125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4503-44AD-BFE7-B7C25F77B09B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829D1B7E-D7F1-4918-8BB6-704522B50439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4503-44AD-BFE7-B7C25F77B09B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F24EB22A-0073-4F6C-B35D-3F5148323480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4503-44AD-BFE7-B7C25F77B09B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BCB9E774-E6A9-4074-8703-41DF5331367D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4503-44AD-BFE7-B7C25F77B09B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31A4B8DA-7A96-4D41-9B9E-96AD8EAAAE92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4503-44AD-BFE7-B7C25F77B09B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B3E6FBDB-B8F2-4D05-ABF3-55627084E583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4503-44AD-BFE7-B7C25F77B09B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047E4FAC-964A-4274-B6C4-1C307B4B829B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4503-44AD-BFE7-B7C25F77B09B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B513B702-909D-4082-A15D-9076453D4E98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4503-44AD-BFE7-B7C25F77B09B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9C5428DF-B206-4665-943E-B048BF1642B0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4503-44AD-BFE7-B7C25F77B09B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181F1D49-34F3-40A8-98F7-60988BC1FA7D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4503-44AD-BFE7-B7C25F77B09B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7BF63064-6ACA-492E-9F4B-B92764E137ED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4503-44AD-BFE7-B7C25F77B09B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46A364E4-FA4C-495C-8DBB-35D00A4A13DB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4503-44AD-BFE7-B7C25F77B09B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190ED53A-8766-40F8-837E-CF8EF7449177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4503-44AD-BFE7-B7C25F77B09B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fld id="{F810E536-1545-4050-87D3-CA058C330417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4-4503-44AD-BFE7-B7C25F77B09B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fld id="{188A2E3A-5CC5-4D34-8518-D039EA90C8D8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5-4503-44AD-BFE7-B7C25F77B09B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fld id="{1932CE9E-6F14-4669-8D9D-B3C0FBB1AE2D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6-4503-44AD-BFE7-B7C25F77B09B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fld id="{AE06C086-1D83-4C0B-AD22-221088E6FC3F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7-4503-44AD-BFE7-B7C25F77B09B}"/>
                </c:ext>
              </c:extLst>
            </c:dLbl>
            <c:spPr>
              <a:solidFill>
                <a:srgbClr val="FFC000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'L3 Graphs'!$D$23:$E$45</c:f>
              <c:multiLvlStrCache>
                <c:ptCount val="23"/>
                <c:lvl>
                  <c:pt idx="0">
                    <c:v>Hellmanns</c:v>
                  </c:pt>
                  <c:pt idx="1">
                    <c:v>Hellmanns</c:v>
                  </c:pt>
                  <c:pt idx="2">
                    <c:v>Kraft</c:v>
                  </c:pt>
                  <c:pt idx="3">
                    <c:v>Private Label</c:v>
                  </c:pt>
                  <c:pt idx="4">
                    <c:v>Dukes</c:v>
                  </c:pt>
                  <c:pt idx="5">
                    <c:v>Hellmanns</c:v>
                  </c:pt>
                  <c:pt idx="6">
                    <c:v>Kraft</c:v>
                  </c:pt>
                  <c:pt idx="7">
                    <c:v>Private Label</c:v>
                  </c:pt>
                  <c:pt idx="8">
                    <c:v>Hellmanns</c:v>
                  </c:pt>
                  <c:pt idx="9">
                    <c:v>Kraft</c:v>
                  </c:pt>
                  <c:pt idx="10">
                    <c:v>Hellmanns</c:v>
                  </c:pt>
                  <c:pt idx="11">
                    <c:v>Kraft</c:v>
                  </c:pt>
                  <c:pt idx="12">
                    <c:v>Dukes</c:v>
                  </c:pt>
                  <c:pt idx="13">
                    <c:v>Hellmanns</c:v>
                  </c:pt>
                  <c:pt idx="14">
                    <c:v>Kraft</c:v>
                  </c:pt>
                  <c:pt idx="15">
                    <c:v>Hellmanns</c:v>
                  </c:pt>
                  <c:pt idx="16">
                    <c:v>Miracle Whip</c:v>
                  </c:pt>
                  <c:pt idx="17">
                    <c:v>Miracle Whip</c:v>
                  </c:pt>
                  <c:pt idx="18">
                    <c:v>Miracle Whip</c:v>
                  </c:pt>
                  <c:pt idx="19">
                    <c:v>Miracle Whip</c:v>
                  </c:pt>
                  <c:pt idx="20">
                    <c:v>Mccormick Aioli</c:v>
                  </c:pt>
                  <c:pt idx="21">
                    <c:v>Kraft</c:v>
                  </c:pt>
                  <c:pt idx="22">
                    <c:v>Hellmanns</c:v>
                  </c:pt>
                </c:lvl>
                <c:lvl>
                  <c:pt idx="0">
                    <c:v>Jar 8Oz</c:v>
                  </c:pt>
                  <c:pt idx="1">
                    <c:v>Jar 15Oz</c:v>
                  </c:pt>
                  <c:pt idx="4">
                    <c:v>Jar 30Oz</c:v>
                  </c:pt>
                  <c:pt idx="8">
                    <c:v>Jar 48Oz</c:v>
                  </c:pt>
                  <c:pt idx="10">
                    <c:v>Sqz 12Oz</c:v>
                  </c:pt>
                  <c:pt idx="12">
                    <c:v>Sqz 18 To 22Oz</c:v>
                  </c:pt>
                  <c:pt idx="15">
                    <c:v>Other</c:v>
                  </c:pt>
                  <c:pt idx="16">
                    <c:v>Jar 15Oz</c:v>
                  </c:pt>
                  <c:pt idx="17">
                    <c:v>Jar 30Oz</c:v>
                  </c:pt>
                  <c:pt idx="18">
                    <c:v>Squeezy 12Oz</c:v>
                  </c:pt>
                  <c:pt idx="19">
                    <c:v>Squeezy 18 To 22Oz</c:v>
                  </c:pt>
                  <c:pt idx="20">
                    <c:v>Jar 30Oz</c:v>
                  </c:pt>
                  <c:pt idx="21">
                    <c:v>Squeezy 12Oz</c:v>
                  </c:pt>
                  <c:pt idx="22">
                    <c:v>Other</c:v>
                  </c:pt>
                </c:lvl>
              </c:multiLvlStrCache>
            </c:multiLvlStrRef>
          </c:cat>
          <c:val>
            <c:numRef>
              <c:f>'L3 Graphs'!$G$23:$G$45</c:f>
              <c:numCache>
                <c:formatCode>_(* #,##0.00_);_(* \(#,##0.00\);_(* "-"??_);_(@_)</c:formatCode>
                <c:ptCount val="23"/>
                <c:pt idx="0">
                  <c:v>9.4850169749999989</c:v>
                </c:pt>
                <c:pt idx="1">
                  <c:v>7.1965202029999995</c:v>
                </c:pt>
                <c:pt idx="2">
                  <c:v>4.8122630120000007</c:v>
                </c:pt>
                <c:pt idx="3">
                  <c:v>4.3915402660000007</c:v>
                </c:pt>
                <c:pt idx="4">
                  <c:v>3.0550608550000002</c:v>
                </c:pt>
                <c:pt idx="5">
                  <c:v>3.5492754290000006</c:v>
                </c:pt>
                <c:pt idx="6">
                  <c:v>2.6137482699999999</c:v>
                </c:pt>
                <c:pt idx="7">
                  <c:v>2.3611646339999997</c:v>
                </c:pt>
                <c:pt idx="8">
                  <c:v>3.5453598390000001</c:v>
                </c:pt>
                <c:pt idx="9">
                  <c:v>2.4768386370000002</c:v>
                </c:pt>
                <c:pt idx="10">
                  <c:v>9.4812441859999996</c:v>
                </c:pt>
                <c:pt idx="11">
                  <c:v>6.9697966959999995</c:v>
                </c:pt>
                <c:pt idx="12">
                  <c:v>5.0104888709999988</c:v>
                </c:pt>
                <c:pt idx="13">
                  <c:v>6.0083730609999995</c:v>
                </c:pt>
                <c:pt idx="14">
                  <c:v>4.6700061329999993</c:v>
                </c:pt>
                <c:pt idx="15">
                  <c:v>3.6723021300000003</c:v>
                </c:pt>
                <c:pt idx="16">
                  <c:v>5.5321052907807697</c:v>
                </c:pt>
                <c:pt idx="17">
                  <c:v>3.1104939647003396</c:v>
                </c:pt>
                <c:pt idx="18">
                  <c:v>8.2696335364849887</c:v>
                </c:pt>
                <c:pt idx="19">
                  <c:v>4.711894653254121</c:v>
                </c:pt>
                <c:pt idx="20">
                  <c:v>4.2931270439999993</c:v>
                </c:pt>
                <c:pt idx="21">
                  <c:v>7.5616885089999997</c:v>
                </c:pt>
                <c:pt idx="22">
                  <c:v>8.2020140039999987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'L3 Graphs'!$I$23:$I$45</c15:f>
                <c15:dlblRangeCache>
                  <c:ptCount val="23"/>
                  <c:pt idx="0">
                    <c:v> 2.2 </c:v>
                  </c:pt>
                  <c:pt idx="1">
                    <c:v> 2.4 </c:v>
                  </c:pt>
                  <c:pt idx="2">
                    <c:v> 2.0 </c:v>
                  </c:pt>
                  <c:pt idx="3">
                    <c:v> 2.2 </c:v>
                  </c:pt>
                  <c:pt idx="4">
                    <c:v> 2.2 </c:v>
                  </c:pt>
                  <c:pt idx="5">
                    <c:v> 2.2 </c:v>
                  </c:pt>
                  <c:pt idx="6">
                    <c:v> 2.0 </c:v>
                  </c:pt>
                  <c:pt idx="7">
                    <c:v> 2.2 </c:v>
                  </c:pt>
                  <c:pt idx="8">
                    <c:v> 2.2 </c:v>
                  </c:pt>
                  <c:pt idx="9">
                    <c:v> 1.9 </c:v>
                  </c:pt>
                  <c:pt idx="10">
                    <c:v> 2.4 </c:v>
                  </c:pt>
                  <c:pt idx="11">
                    <c:v> 2.2 </c:v>
                  </c:pt>
                  <c:pt idx="12">
                    <c:v> 2.2 </c:v>
                  </c:pt>
                  <c:pt idx="13">
                    <c:v> 2.3 </c:v>
                  </c:pt>
                  <c:pt idx="14">
                    <c:v> 2.2 </c:v>
                  </c:pt>
                  <c:pt idx="15">
                    <c:v> 1.4 </c:v>
                  </c:pt>
                  <c:pt idx="16">
                    <c:v> 1.9 </c:v>
                  </c:pt>
                  <c:pt idx="17">
                    <c:v> 2.0 </c:v>
                  </c:pt>
                  <c:pt idx="18">
                    <c:v> 2.2 </c:v>
                  </c:pt>
                  <c:pt idx="19">
                    <c:v> 1.9 </c:v>
                  </c:pt>
                  <c:pt idx="20">
                    <c:v> 2.0 </c:v>
                  </c:pt>
                  <c:pt idx="21">
                    <c:v> 2.1 </c:v>
                  </c:pt>
                  <c:pt idx="22">
                    <c:v> 2.3 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8-4503-44AD-BFE7-B7C25F77B09B}"/>
            </c:ext>
          </c:extLst>
        </c:ser>
        <c:ser>
          <c:idx val="2"/>
          <c:order val="2"/>
          <c:tx>
            <c:strRef>
              <c:f>'L3 Graphs'!$H$22</c:f>
              <c:strCache>
                <c:ptCount val="1"/>
                <c:pt idx="0">
                  <c:v>MCV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'L3 Graphs'!$D$23:$E$45</c:f>
              <c:multiLvlStrCache>
                <c:ptCount val="23"/>
                <c:lvl>
                  <c:pt idx="0">
                    <c:v>Hellmanns</c:v>
                  </c:pt>
                  <c:pt idx="1">
                    <c:v>Hellmanns</c:v>
                  </c:pt>
                  <c:pt idx="2">
                    <c:v>Kraft</c:v>
                  </c:pt>
                  <c:pt idx="3">
                    <c:v>Private Label</c:v>
                  </c:pt>
                  <c:pt idx="4">
                    <c:v>Dukes</c:v>
                  </c:pt>
                  <c:pt idx="5">
                    <c:v>Hellmanns</c:v>
                  </c:pt>
                  <c:pt idx="6">
                    <c:v>Kraft</c:v>
                  </c:pt>
                  <c:pt idx="7">
                    <c:v>Private Label</c:v>
                  </c:pt>
                  <c:pt idx="8">
                    <c:v>Hellmanns</c:v>
                  </c:pt>
                  <c:pt idx="9">
                    <c:v>Kraft</c:v>
                  </c:pt>
                  <c:pt idx="10">
                    <c:v>Hellmanns</c:v>
                  </c:pt>
                  <c:pt idx="11">
                    <c:v>Kraft</c:v>
                  </c:pt>
                  <c:pt idx="12">
                    <c:v>Dukes</c:v>
                  </c:pt>
                  <c:pt idx="13">
                    <c:v>Hellmanns</c:v>
                  </c:pt>
                  <c:pt idx="14">
                    <c:v>Kraft</c:v>
                  </c:pt>
                  <c:pt idx="15">
                    <c:v>Hellmanns</c:v>
                  </c:pt>
                  <c:pt idx="16">
                    <c:v>Miracle Whip</c:v>
                  </c:pt>
                  <c:pt idx="17">
                    <c:v>Miracle Whip</c:v>
                  </c:pt>
                  <c:pt idx="18">
                    <c:v>Miracle Whip</c:v>
                  </c:pt>
                  <c:pt idx="19">
                    <c:v>Miracle Whip</c:v>
                  </c:pt>
                  <c:pt idx="20">
                    <c:v>Mccormick Aioli</c:v>
                  </c:pt>
                  <c:pt idx="21">
                    <c:v>Kraft</c:v>
                  </c:pt>
                  <c:pt idx="22">
                    <c:v>Hellmanns</c:v>
                  </c:pt>
                </c:lvl>
                <c:lvl>
                  <c:pt idx="0">
                    <c:v>Jar 8Oz</c:v>
                  </c:pt>
                  <c:pt idx="1">
                    <c:v>Jar 15Oz</c:v>
                  </c:pt>
                  <c:pt idx="4">
                    <c:v>Jar 30Oz</c:v>
                  </c:pt>
                  <c:pt idx="8">
                    <c:v>Jar 48Oz</c:v>
                  </c:pt>
                  <c:pt idx="10">
                    <c:v>Sqz 12Oz</c:v>
                  </c:pt>
                  <c:pt idx="12">
                    <c:v>Sqz 18 To 22Oz</c:v>
                  </c:pt>
                  <c:pt idx="15">
                    <c:v>Other</c:v>
                  </c:pt>
                  <c:pt idx="16">
                    <c:v>Jar 15Oz</c:v>
                  </c:pt>
                  <c:pt idx="17">
                    <c:v>Jar 30Oz</c:v>
                  </c:pt>
                  <c:pt idx="18">
                    <c:v>Squeezy 12Oz</c:v>
                  </c:pt>
                  <c:pt idx="19">
                    <c:v>Squeezy 18 To 22Oz</c:v>
                  </c:pt>
                  <c:pt idx="20">
                    <c:v>Jar 30Oz</c:v>
                  </c:pt>
                  <c:pt idx="21">
                    <c:v>Squeezy 12Oz</c:v>
                  </c:pt>
                  <c:pt idx="22">
                    <c:v>Other</c:v>
                  </c:pt>
                </c:lvl>
              </c:multiLvlStrCache>
            </c:multiLvlStrRef>
          </c:cat>
          <c:val>
            <c:numRef>
              <c:f>'L3 Graphs'!$H$23:$H$45</c:f>
              <c:numCache>
                <c:formatCode>_ * #,##0.0_ ;_ * \-#,##0.0_ ;_ * "-"??_ ;_ @_ </c:formatCode>
                <c:ptCount val="23"/>
                <c:pt idx="0">
                  <c:v>17.315762159999998</c:v>
                </c:pt>
                <c:pt idx="1">
                  <c:v>12.227635129999999</c:v>
                </c:pt>
                <c:pt idx="2">
                  <c:v>9.8248230910000007</c:v>
                </c:pt>
                <c:pt idx="3">
                  <c:v>8.0153014040000006</c:v>
                </c:pt>
                <c:pt idx="4">
                  <c:v>5.564172278</c:v>
                </c:pt>
                <c:pt idx="5">
                  <c:v>6.6106538840000004</c:v>
                </c:pt>
                <c:pt idx="6">
                  <c:v>5.3116162060000001</c:v>
                </c:pt>
                <c:pt idx="7">
                  <c:v>4.3333304259999998</c:v>
                </c:pt>
                <c:pt idx="8">
                  <c:v>6.4959466670000001</c:v>
                </c:pt>
                <c:pt idx="9">
                  <c:v>5.2194497230000003</c:v>
                </c:pt>
                <c:pt idx="10">
                  <c:v>16.148342899999999</c:v>
                </c:pt>
                <c:pt idx="11">
                  <c:v>12.975085569999999</c:v>
                </c:pt>
                <c:pt idx="12">
                  <c:v>9.0952517509999993</c:v>
                </c:pt>
                <c:pt idx="13">
                  <c:v>10.80584107</c:v>
                </c:pt>
                <c:pt idx="14">
                  <c:v>8.6824210649999998</c:v>
                </c:pt>
                <c:pt idx="15">
                  <c:v>12.33810862</c:v>
                </c:pt>
                <c:pt idx="16">
                  <c:v>11.3618364932852</c:v>
                </c:pt>
                <c:pt idx="17">
                  <c:v>6.1425752182930298</c:v>
                </c:pt>
                <c:pt idx="18">
                  <c:v>15.0049318306357</c:v>
                </c:pt>
                <c:pt idx="19">
                  <c:v>10.040714992495101</c:v>
                </c:pt>
                <c:pt idx="20">
                  <c:v>8.4963074009999993</c:v>
                </c:pt>
                <c:pt idx="21">
                  <c:v>14.232174629999999</c:v>
                </c:pt>
                <c:pt idx="22">
                  <c:v>14.68299989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4503-44AD-BFE7-B7C25F77B09B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655931040"/>
        <c:axId val="655925760"/>
      </c:barChart>
      <c:catAx>
        <c:axId val="655931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5925760"/>
        <c:crosses val="autoZero"/>
        <c:auto val="1"/>
        <c:lblAlgn val="ctr"/>
        <c:lblOffset val="100"/>
        <c:noMultiLvlLbl val="0"/>
      </c:catAx>
      <c:valAx>
        <c:axId val="655925760"/>
        <c:scaling>
          <c:orientation val="minMax"/>
          <c:max val="18"/>
        </c:scaling>
        <c:delete val="1"/>
        <c:axPos val="l"/>
        <c:numFmt formatCode="_ * #,##0.0_ ;_ * \-#,##0.0_ ;_ * &quot;-&quot;??_ ;_ @_ " sourceLinked="1"/>
        <c:majorTickMark val="out"/>
        <c:minorTickMark val="none"/>
        <c:tickLblPos val="nextTo"/>
        <c:crossAx val="655931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'L2 Graphs'!$C$45</c:f>
              <c:strCache>
                <c:ptCount val="1"/>
                <c:pt idx="0">
                  <c:v>Price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'L2 Graphs'!$B$46:$B$55</c:f>
              <c:strCache>
                <c:ptCount val="10"/>
                <c:pt idx="0">
                  <c:v>Dukes</c:v>
                </c:pt>
                <c:pt idx="1">
                  <c:v>Hellmanns</c:v>
                </c:pt>
                <c:pt idx="2">
                  <c:v>Kraft</c:v>
                </c:pt>
                <c:pt idx="3">
                  <c:v>Private Label</c:v>
                </c:pt>
                <c:pt idx="5">
                  <c:v>Miracle Whip</c:v>
                </c:pt>
                <c:pt idx="7">
                  <c:v>Hellmanns</c:v>
                </c:pt>
                <c:pt idx="8">
                  <c:v>Kraft</c:v>
                </c:pt>
                <c:pt idx="9">
                  <c:v>Mccormick Aioli</c:v>
                </c:pt>
              </c:strCache>
            </c:strRef>
          </c:cat>
          <c:val>
            <c:numRef>
              <c:f>'L2 Graphs'!$C$46:$C$55</c:f>
              <c:numCache>
                <c:formatCode>_ * #,##0.0_ ;_ * \-#,##0.0_ ;_ * "-"??_ ;_ @_ </c:formatCode>
                <c:ptCount val="10"/>
                <c:pt idx="0">
                  <c:v>2.7814090856881601</c:v>
                </c:pt>
                <c:pt idx="1">
                  <c:v>3.4457640034513699</c:v>
                </c:pt>
                <c:pt idx="2">
                  <c:v>2.89503834013657</c:v>
                </c:pt>
                <c:pt idx="3">
                  <c:v>1.9543319322043</c:v>
                </c:pt>
                <c:pt idx="5">
                  <c:v>3.3556035194429401</c:v>
                </c:pt>
                <c:pt idx="7">
                  <c:v>5.9980831946257798</c:v>
                </c:pt>
                <c:pt idx="8">
                  <c:v>5.5337336548728597</c:v>
                </c:pt>
                <c:pt idx="9">
                  <c:v>4.0803373032280197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96-400A-B726-5AD138D39BAE}"/>
            </c:ext>
          </c:extLst>
        </c:ser>
        <c:ser>
          <c:idx val="1"/>
          <c:order val="1"/>
          <c:tx>
            <c:strRef>
              <c:f>'L2 Graphs'!$D$45</c:f>
              <c:strCache>
                <c:ptCount val="1"/>
                <c:pt idx="0">
                  <c:v>MCV-Price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21B4A0D-135B-448D-85F7-1D2AD7061D48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DDB3-4AE4-8595-89A63C9E25B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DC9F005-0E47-4A87-B701-174BC50FE643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DDB3-4AE4-8595-89A63C9E25B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E85CDA7F-F965-400A-ABA7-737A651F0BF3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DDB3-4AE4-8595-89A63C9E25B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30D3C0A-ACD5-41D3-B035-11A6BF881D93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DDB3-4AE4-8595-89A63C9E25B0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DDB3-4AE4-8595-89A63C9E25B0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38A3E045-617B-4AA7-8173-3649138527BA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DDB3-4AE4-8595-89A63C9E25B0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DDB3-4AE4-8595-89A63C9E25B0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C3E5E2B4-F5AC-4D83-90DF-307EEE15E29A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DDB3-4AE4-8595-89A63C9E25B0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BF8C62E5-3C60-4E3E-BA62-F45BDAB715F4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DDB3-4AE4-8595-89A63C9E25B0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8F3D5C78-C742-4568-B20C-263B91106738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DDB3-4AE4-8595-89A63C9E25B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'L2 Graphs'!$B$46:$B$55</c:f>
              <c:strCache>
                <c:ptCount val="10"/>
                <c:pt idx="0">
                  <c:v>Dukes</c:v>
                </c:pt>
                <c:pt idx="1">
                  <c:v>Hellmanns</c:v>
                </c:pt>
                <c:pt idx="2">
                  <c:v>Kraft</c:v>
                </c:pt>
                <c:pt idx="3">
                  <c:v>Private Label</c:v>
                </c:pt>
                <c:pt idx="5">
                  <c:v>Miracle Whip</c:v>
                </c:pt>
                <c:pt idx="7">
                  <c:v>Hellmanns</c:v>
                </c:pt>
                <c:pt idx="8">
                  <c:v>Kraft</c:v>
                </c:pt>
                <c:pt idx="9">
                  <c:v>Mccormick Aioli</c:v>
                </c:pt>
              </c:strCache>
            </c:strRef>
          </c:cat>
          <c:val>
            <c:numRef>
              <c:f>'L2 Graphs'!$D$46:$D$55</c:f>
              <c:numCache>
                <c:formatCode>_ * #,##0.0_ ;_ * \-#,##0.0_ ;_ * "-"??_ ;_ @_ </c:formatCode>
                <c:ptCount val="10"/>
                <c:pt idx="0">
                  <c:v>3.6659922769364095</c:v>
                </c:pt>
                <c:pt idx="1">
                  <c:v>4.3427392861481895</c:v>
                </c:pt>
                <c:pt idx="2">
                  <c:v>3.1289163312351098</c:v>
                </c:pt>
                <c:pt idx="3">
                  <c:v>2.6360270943689397</c:v>
                </c:pt>
                <c:pt idx="5">
                  <c:v>3.4861128073580301</c:v>
                </c:pt>
                <c:pt idx="7">
                  <c:v>7.5005347043658208</c:v>
                </c:pt>
                <c:pt idx="8">
                  <c:v>7.5342277321533402</c:v>
                </c:pt>
                <c:pt idx="9">
                  <c:v>5.3044384941964298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'L2 Graphs'!$F$46:$F$55</c15:f>
                <c15:dlblRangeCache>
                  <c:ptCount val="10"/>
                  <c:pt idx="0">
                    <c:v> 2.32 </c:v>
                  </c:pt>
                  <c:pt idx="1">
                    <c:v> 2.26 </c:v>
                  </c:pt>
                  <c:pt idx="2">
                    <c:v> 2.08 </c:v>
                  </c:pt>
                  <c:pt idx="3">
                    <c:v> 2.35 </c:v>
                  </c:pt>
                  <c:pt idx="5">
                    <c:v> 2.04 </c:v>
                  </c:pt>
                  <c:pt idx="7">
                    <c:v> 2.25 </c:v>
                  </c:pt>
                  <c:pt idx="8">
                    <c:v> 2.36 </c:v>
                  </c:pt>
                  <c:pt idx="9">
                    <c:v> 2.30 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5896-400A-B726-5AD138D39BAE}"/>
            </c:ext>
          </c:extLst>
        </c:ser>
        <c:ser>
          <c:idx val="2"/>
          <c:order val="2"/>
          <c:tx>
            <c:strRef>
              <c:f>'L2 Graphs'!$E$45</c:f>
              <c:strCache>
                <c:ptCount val="1"/>
                <c:pt idx="0">
                  <c:v>MCV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'L2 Graphs'!$B$46:$B$55</c:f>
              <c:strCache>
                <c:ptCount val="10"/>
                <c:pt idx="0">
                  <c:v>Dukes</c:v>
                </c:pt>
                <c:pt idx="1">
                  <c:v>Hellmanns</c:v>
                </c:pt>
                <c:pt idx="2">
                  <c:v>Kraft</c:v>
                </c:pt>
                <c:pt idx="3">
                  <c:v>Private Label</c:v>
                </c:pt>
                <c:pt idx="5">
                  <c:v>Miracle Whip</c:v>
                </c:pt>
                <c:pt idx="7">
                  <c:v>Hellmanns</c:v>
                </c:pt>
                <c:pt idx="8">
                  <c:v>Kraft</c:v>
                </c:pt>
                <c:pt idx="9">
                  <c:v>Mccormick Aioli</c:v>
                </c:pt>
              </c:strCache>
            </c:strRef>
          </c:cat>
          <c:val>
            <c:numRef>
              <c:f>'L2 Graphs'!$E$46:$E$55</c:f>
              <c:numCache>
                <c:formatCode>_ * #,##0.0_ ;_ * \-#,##0.0_ ;_ * "-"??_ ;_ @_ </c:formatCode>
                <c:ptCount val="10"/>
                <c:pt idx="0">
                  <c:v>6.4474013626245696</c:v>
                </c:pt>
                <c:pt idx="1">
                  <c:v>7.7885032895995598</c:v>
                </c:pt>
                <c:pt idx="2">
                  <c:v>6.0239546713716798</c:v>
                </c:pt>
                <c:pt idx="3">
                  <c:v>4.5903590265732399</c:v>
                </c:pt>
                <c:pt idx="5">
                  <c:v>6.8417163268009702</c:v>
                </c:pt>
                <c:pt idx="7">
                  <c:v>13.498617898991601</c:v>
                </c:pt>
                <c:pt idx="8">
                  <c:v>13.0679613870262</c:v>
                </c:pt>
                <c:pt idx="9">
                  <c:v>9.3847757974244495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5896-400A-B726-5AD138D39BAE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636910720"/>
        <c:axId val="636908320"/>
      </c:barChart>
      <c:catAx>
        <c:axId val="636910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908320"/>
        <c:crosses val="autoZero"/>
        <c:auto val="1"/>
        <c:lblAlgn val="ctr"/>
        <c:lblOffset val="100"/>
        <c:noMultiLvlLbl val="0"/>
      </c:catAx>
      <c:valAx>
        <c:axId val="636908320"/>
        <c:scaling>
          <c:orientation val="minMax"/>
          <c:max val="15"/>
        </c:scaling>
        <c:delete val="1"/>
        <c:axPos val="l"/>
        <c:numFmt formatCode="_ * #,##0.0_ ;_ * \-#,##0.0_ ;_ * &quot;-&quot;??_ ;_ @_ " sourceLinked="1"/>
        <c:majorTickMark val="none"/>
        <c:minorTickMark val="none"/>
        <c:tickLblPos val="nextTo"/>
        <c:crossAx val="636910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'L3 Graphs'!$F$106</c:f>
              <c:strCache>
                <c:ptCount val="1"/>
                <c:pt idx="0">
                  <c:v>Price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accent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'L3 Graphs'!$D$107:$E$124</c:f>
              <c:multiLvlStrCache>
                <c:ptCount val="18"/>
                <c:lvl>
                  <c:pt idx="0">
                    <c:v>Hellmanns</c:v>
                  </c:pt>
                  <c:pt idx="1">
                    <c:v>Kraft</c:v>
                  </c:pt>
                  <c:pt idx="2">
                    <c:v>Private Label</c:v>
                  </c:pt>
                  <c:pt idx="3">
                    <c:v>Dukes</c:v>
                  </c:pt>
                  <c:pt idx="4">
                    <c:v>Hellmanns</c:v>
                  </c:pt>
                  <c:pt idx="5">
                    <c:v>Kraft</c:v>
                  </c:pt>
                  <c:pt idx="6">
                    <c:v>Private Label</c:v>
                  </c:pt>
                  <c:pt idx="7">
                    <c:v>Hellmanns</c:v>
                  </c:pt>
                  <c:pt idx="8">
                    <c:v>Kraft</c:v>
                  </c:pt>
                  <c:pt idx="9">
                    <c:v>Private Label</c:v>
                  </c:pt>
                  <c:pt idx="10">
                    <c:v>Hellmanns</c:v>
                  </c:pt>
                  <c:pt idx="11">
                    <c:v>Kraft</c:v>
                  </c:pt>
                  <c:pt idx="12">
                    <c:v>Dukes</c:v>
                  </c:pt>
                  <c:pt idx="13">
                    <c:v>Hellmanns</c:v>
                  </c:pt>
                  <c:pt idx="14">
                    <c:v>Kraft</c:v>
                  </c:pt>
                  <c:pt idx="15">
                    <c:v>Private Label</c:v>
                  </c:pt>
                  <c:pt idx="16">
                    <c:v>Hellmanns</c:v>
                  </c:pt>
                  <c:pt idx="17">
                    <c:v>Kraft</c:v>
                  </c:pt>
                </c:lvl>
                <c:lvl>
                  <c:pt idx="0">
                    <c:v>Jar 15Oz</c:v>
                  </c:pt>
                  <c:pt idx="3">
                    <c:v>Jar 30Oz</c:v>
                  </c:pt>
                  <c:pt idx="7">
                    <c:v>Jar 48Oz</c:v>
                  </c:pt>
                  <c:pt idx="10">
                    <c:v>Squeezy 12Oz</c:v>
                  </c:pt>
                  <c:pt idx="12">
                    <c:v>Squeezy 18 To 22Oz</c:v>
                  </c:pt>
                  <c:pt idx="16">
                    <c:v>Other</c:v>
                  </c:pt>
                </c:lvl>
              </c:multiLvlStrCache>
            </c:multiLvlStrRef>
          </c:cat>
          <c:val>
            <c:numRef>
              <c:f>'L3 Graphs'!$F$107:$F$124</c:f>
              <c:numCache>
                <c:formatCode>_ * #,##0.0_ ;_ * \-#,##0.0_ ;_ * "-"??_ ;_ @_ </c:formatCode>
                <c:ptCount val="18"/>
                <c:pt idx="0">
                  <c:v>4.2432009060000002</c:v>
                </c:pt>
                <c:pt idx="1">
                  <c:v>4.2407133459999997</c:v>
                </c:pt>
                <c:pt idx="2">
                  <c:v>2.260384846</c:v>
                </c:pt>
                <c:pt idx="3">
                  <c:v>2.4738069330000001</c:v>
                </c:pt>
                <c:pt idx="4">
                  <c:v>3.0011537100000001</c:v>
                </c:pt>
                <c:pt idx="5">
                  <c:v>2.460708796</c:v>
                </c:pt>
                <c:pt idx="6">
                  <c:v>1.8071997019999999</c:v>
                </c:pt>
                <c:pt idx="7">
                  <c:v>2.6271363640000001</c:v>
                </c:pt>
                <c:pt idx="8">
                  <c:v>2.6023875479999998</c:v>
                </c:pt>
                <c:pt idx="9">
                  <c:v>1.650660515</c:v>
                </c:pt>
                <c:pt idx="10">
                  <c:v>5.9635840629999999</c:v>
                </c:pt>
                <c:pt idx="11">
                  <c:v>5.30082729</c:v>
                </c:pt>
                <c:pt idx="12">
                  <c:v>3.9435279470000002</c:v>
                </c:pt>
                <c:pt idx="13">
                  <c:v>4.7089647120000002</c:v>
                </c:pt>
                <c:pt idx="14">
                  <c:v>3.522207039</c:v>
                </c:pt>
                <c:pt idx="15">
                  <c:v>2.958384621</c:v>
                </c:pt>
                <c:pt idx="16">
                  <c:v>8.5366720390000008</c:v>
                </c:pt>
                <c:pt idx="17">
                  <c:v>2.2421837039999999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D9-4FDB-9FFB-080852F66983}"/>
            </c:ext>
          </c:extLst>
        </c:ser>
        <c:ser>
          <c:idx val="1"/>
          <c:order val="1"/>
          <c:tx>
            <c:strRef>
              <c:f>'L3 Graphs'!$G$106</c:f>
              <c:strCache>
                <c:ptCount val="1"/>
                <c:pt idx="0">
                  <c:v>MCV-Price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2B837D4-E319-4109-922C-177B9C7AD63C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D2D9-4FDB-9FFB-080852F6698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E4EDE1C-1B39-4E64-9F5F-A423BD70DF45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D2D9-4FDB-9FFB-080852F6698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78D0CCE-274B-4496-A7B9-F438D10930B9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D2D9-4FDB-9FFB-080852F6698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2713B2A-BDA1-4057-9B28-75CD141318CC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D2D9-4FDB-9FFB-080852F6698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27C8FAB3-1800-409C-861F-81679A8447C7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D2D9-4FDB-9FFB-080852F66983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289C7E23-2D22-4B1D-A828-420860C10C9F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D2D9-4FDB-9FFB-080852F66983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5C89BCF7-555E-49BD-AEC5-11F307D51ED1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D2D9-4FDB-9FFB-080852F66983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25B84AFE-6504-4A13-9E11-0D3A875BC01A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D2D9-4FDB-9FFB-080852F66983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4BC1512D-4E25-4365-BDD9-37264C6FFD05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D2D9-4FDB-9FFB-080852F66983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883295D8-23BC-4452-84B7-511D1A11A852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D2D9-4FDB-9FFB-080852F66983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381D7112-802D-4EC5-8508-4F05121CEA91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D2D9-4FDB-9FFB-080852F66983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F63F7DF2-113B-4E76-B19E-7D58871A319F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D2D9-4FDB-9FFB-080852F66983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59DA5E23-6792-41CE-A539-5FD64138ABED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D2D9-4FDB-9FFB-080852F66983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38D5D9F8-8AC9-4088-9F0A-58D2DC0D2441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D2D9-4FDB-9FFB-080852F66983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9E4FA4D3-868C-43BF-A2DE-57E6FA125866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D2D9-4FDB-9FFB-080852F66983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DE4C0510-FA3D-4B76-A484-60113B7A1D9E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D2D9-4FDB-9FFB-080852F66983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52127934-ED37-4FF4-8A63-816DD86D6B60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D2D9-4FDB-9FFB-080852F66983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7446B4A3-BBBE-4DBC-BF5E-29E8FCD0D133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D2D9-4FDB-9FFB-080852F66983}"/>
                </c:ext>
              </c:extLst>
            </c:dLbl>
            <c:spPr>
              <a:solidFill>
                <a:srgbClr val="FFC000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'L3 Graphs'!$D$107:$E$124</c:f>
              <c:multiLvlStrCache>
                <c:ptCount val="18"/>
                <c:lvl>
                  <c:pt idx="0">
                    <c:v>Hellmanns</c:v>
                  </c:pt>
                  <c:pt idx="1">
                    <c:v>Kraft</c:v>
                  </c:pt>
                  <c:pt idx="2">
                    <c:v>Private Label</c:v>
                  </c:pt>
                  <c:pt idx="3">
                    <c:v>Dukes</c:v>
                  </c:pt>
                  <c:pt idx="4">
                    <c:v>Hellmanns</c:v>
                  </c:pt>
                  <c:pt idx="5">
                    <c:v>Kraft</c:v>
                  </c:pt>
                  <c:pt idx="6">
                    <c:v>Private Label</c:v>
                  </c:pt>
                  <c:pt idx="7">
                    <c:v>Hellmanns</c:v>
                  </c:pt>
                  <c:pt idx="8">
                    <c:v>Kraft</c:v>
                  </c:pt>
                  <c:pt idx="9">
                    <c:v>Private Label</c:v>
                  </c:pt>
                  <c:pt idx="10">
                    <c:v>Hellmanns</c:v>
                  </c:pt>
                  <c:pt idx="11">
                    <c:v>Kraft</c:v>
                  </c:pt>
                  <c:pt idx="12">
                    <c:v>Dukes</c:v>
                  </c:pt>
                  <c:pt idx="13">
                    <c:v>Hellmanns</c:v>
                  </c:pt>
                  <c:pt idx="14">
                    <c:v>Kraft</c:v>
                  </c:pt>
                  <c:pt idx="15">
                    <c:v>Private Label</c:v>
                  </c:pt>
                  <c:pt idx="16">
                    <c:v>Hellmanns</c:v>
                  </c:pt>
                  <c:pt idx="17">
                    <c:v>Kraft</c:v>
                  </c:pt>
                </c:lvl>
                <c:lvl>
                  <c:pt idx="0">
                    <c:v>Jar 15Oz</c:v>
                  </c:pt>
                  <c:pt idx="3">
                    <c:v>Jar 30Oz</c:v>
                  </c:pt>
                  <c:pt idx="7">
                    <c:v>Jar 48Oz</c:v>
                  </c:pt>
                  <c:pt idx="10">
                    <c:v>Squeezy 12Oz</c:v>
                  </c:pt>
                  <c:pt idx="12">
                    <c:v>Squeezy 18 To 22Oz</c:v>
                  </c:pt>
                  <c:pt idx="16">
                    <c:v>Other</c:v>
                  </c:pt>
                </c:lvl>
              </c:multiLvlStrCache>
            </c:multiLvlStrRef>
          </c:cat>
          <c:val>
            <c:numRef>
              <c:f>'L3 Graphs'!$G$107:$G$124</c:f>
              <c:numCache>
                <c:formatCode>_(* #,##0.00_);_(* \(#,##0.00\);_(* "-"??_);_(@_)</c:formatCode>
                <c:ptCount val="18"/>
                <c:pt idx="0">
                  <c:v>6.6357516039999993</c:v>
                </c:pt>
                <c:pt idx="1">
                  <c:v>3.629685212</c:v>
                </c:pt>
                <c:pt idx="2">
                  <c:v>4.379636477</c:v>
                </c:pt>
                <c:pt idx="3">
                  <c:v>3.2103467599999997</c:v>
                </c:pt>
                <c:pt idx="4">
                  <c:v>3.7859672300000002</c:v>
                </c:pt>
                <c:pt idx="5">
                  <c:v>2.4494465550000002</c:v>
                </c:pt>
                <c:pt idx="6">
                  <c:v>2.3353524180000003</c:v>
                </c:pt>
                <c:pt idx="7">
                  <c:v>3.5848114290000002</c:v>
                </c:pt>
                <c:pt idx="8">
                  <c:v>1.8916577130000003</c:v>
                </c:pt>
                <c:pt idx="9">
                  <c:v>2.1408318900000003</c:v>
                </c:pt>
                <c:pt idx="10">
                  <c:v>7.7215563170000001</c:v>
                </c:pt>
                <c:pt idx="11">
                  <c:v>4.5997131409999996</c:v>
                </c:pt>
                <c:pt idx="12">
                  <c:v>4.7190498119999997</c:v>
                </c:pt>
                <c:pt idx="13">
                  <c:v>5.6345210679999997</c:v>
                </c:pt>
                <c:pt idx="14">
                  <c:v>3.9608071140000001</c:v>
                </c:pt>
                <c:pt idx="15">
                  <c:v>3.3548119939999999</c:v>
                </c:pt>
                <c:pt idx="16">
                  <c:v>3.5846695409999985</c:v>
                </c:pt>
                <c:pt idx="17">
                  <c:v>6.5270235559999996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'L3 Graphs'!$I$107:$I$124</c15:f>
                <c15:dlblRangeCache>
                  <c:ptCount val="18"/>
                  <c:pt idx="0">
                    <c:v> 2.6 </c:v>
                  </c:pt>
                  <c:pt idx="1">
                    <c:v> 1.9 </c:v>
                  </c:pt>
                  <c:pt idx="2">
                    <c:v> 2.9 </c:v>
                  </c:pt>
                  <c:pt idx="3">
                    <c:v> 2.3 </c:v>
                  </c:pt>
                  <c:pt idx="4">
                    <c:v> 2.3 </c:v>
                  </c:pt>
                  <c:pt idx="5">
                    <c:v> 2.0 </c:v>
                  </c:pt>
                  <c:pt idx="6">
                    <c:v> 2.3 </c:v>
                  </c:pt>
                  <c:pt idx="7">
                    <c:v> 2.4 </c:v>
                  </c:pt>
                  <c:pt idx="8">
                    <c:v> 1.7 </c:v>
                  </c:pt>
                  <c:pt idx="9">
                    <c:v> 2.3 </c:v>
                  </c:pt>
                  <c:pt idx="10">
                    <c:v> 2.3 </c:v>
                  </c:pt>
                  <c:pt idx="11">
                    <c:v> 1.9 </c:v>
                  </c:pt>
                  <c:pt idx="12">
                    <c:v> 2.2 </c:v>
                  </c:pt>
                  <c:pt idx="13">
                    <c:v> 2.2 </c:v>
                  </c:pt>
                  <c:pt idx="14">
                    <c:v> 2.1 </c:v>
                  </c:pt>
                  <c:pt idx="15">
                    <c:v> 2.1 </c:v>
                  </c:pt>
                  <c:pt idx="16">
                    <c:v> 1.4 </c:v>
                  </c:pt>
                  <c:pt idx="17">
                    <c:v> 3.9 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3-D2D9-4FDB-9FFB-080852F66983}"/>
            </c:ext>
          </c:extLst>
        </c:ser>
        <c:ser>
          <c:idx val="2"/>
          <c:order val="2"/>
          <c:tx>
            <c:strRef>
              <c:f>'L3 Graphs'!$H$106</c:f>
              <c:strCache>
                <c:ptCount val="1"/>
                <c:pt idx="0">
                  <c:v>MCV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'L3 Graphs'!$D$107:$E$124</c:f>
              <c:multiLvlStrCache>
                <c:ptCount val="18"/>
                <c:lvl>
                  <c:pt idx="0">
                    <c:v>Hellmanns</c:v>
                  </c:pt>
                  <c:pt idx="1">
                    <c:v>Kraft</c:v>
                  </c:pt>
                  <c:pt idx="2">
                    <c:v>Private Label</c:v>
                  </c:pt>
                  <c:pt idx="3">
                    <c:v>Dukes</c:v>
                  </c:pt>
                  <c:pt idx="4">
                    <c:v>Hellmanns</c:v>
                  </c:pt>
                  <c:pt idx="5">
                    <c:v>Kraft</c:v>
                  </c:pt>
                  <c:pt idx="6">
                    <c:v>Private Label</c:v>
                  </c:pt>
                  <c:pt idx="7">
                    <c:v>Hellmanns</c:v>
                  </c:pt>
                  <c:pt idx="8">
                    <c:v>Kraft</c:v>
                  </c:pt>
                  <c:pt idx="9">
                    <c:v>Private Label</c:v>
                  </c:pt>
                  <c:pt idx="10">
                    <c:v>Hellmanns</c:v>
                  </c:pt>
                  <c:pt idx="11">
                    <c:v>Kraft</c:v>
                  </c:pt>
                  <c:pt idx="12">
                    <c:v>Dukes</c:v>
                  </c:pt>
                  <c:pt idx="13">
                    <c:v>Hellmanns</c:v>
                  </c:pt>
                  <c:pt idx="14">
                    <c:v>Kraft</c:v>
                  </c:pt>
                  <c:pt idx="15">
                    <c:v>Private Label</c:v>
                  </c:pt>
                  <c:pt idx="16">
                    <c:v>Hellmanns</c:v>
                  </c:pt>
                  <c:pt idx="17">
                    <c:v>Kraft</c:v>
                  </c:pt>
                </c:lvl>
                <c:lvl>
                  <c:pt idx="0">
                    <c:v>Jar 15Oz</c:v>
                  </c:pt>
                  <c:pt idx="3">
                    <c:v>Jar 30Oz</c:v>
                  </c:pt>
                  <c:pt idx="7">
                    <c:v>Jar 48Oz</c:v>
                  </c:pt>
                  <c:pt idx="10">
                    <c:v>Squeezy 12Oz</c:v>
                  </c:pt>
                  <c:pt idx="12">
                    <c:v>Squeezy 18 To 22Oz</c:v>
                  </c:pt>
                  <c:pt idx="16">
                    <c:v>Other</c:v>
                  </c:pt>
                </c:lvl>
              </c:multiLvlStrCache>
            </c:multiLvlStrRef>
          </c:cat>
          <c:val>
            <c:numRef>
              <c:f>'L3 Graphs'!$H$107:$H$124</c:f>
              <c:numCache>
                <c:formatCode>_ * #,##0.0_ ;_ * \-#,##0.0_ ;_ * "-"??_ ;_ @_ </c:formatCode>
                <c:ptCount val="18"/>
                <c:pt idx="0">
                  <c:v>10.87895251</c:v>
                </c:pt>
                <c:pt idx="1">
                  <c:v>7.8703985579999998</c:v>
                </c:pt>
                <c:pt idx="2">
                  <c:v>6.640021323</c:v>
                </c:pt>
                <c:pt idx="3">
                  <c:v>5.6841536929999998</c:v>
                </c:pt>
                <c:pt idx="4">
                  <c:v>6.7871209400000003</c:v>
                </c:pt>
                <c:pt idx="5">
                  <c:v>4.9101553510000002</c:v>
                </c:pt>
                <c:pt idx="6">
                  <c:v>4.1425521200000004</c:v>
                </c:pt>
                <c:pt idx="7">
                  <c:v>6.2119477930000002</c:v>
                </c:pt>
                <c:pt idx="8">
                  <c:v>4.4940452610000001</c:v>
                </c:pt>
                <c:pt idx="9">
                  <c:v>3.7914924050000001</c:v>
                </c:pt>
                <c:pt idx="10">
                  <c:v>13.68514038</c:v>
                </c:pt>
                <c:pt idx="11">
                  <c:v>9.9005404309999996</c:v>
                </c:pt>
                <c:pt idx="12">
                  <c:v>8.6625777589999995</c:v>
                </c:pt>
                <c:pt idx="13">
                  <c:v>10.34348578</c:v>
                </c:pt>
                <c:pt idx="14">
                  <c:v>7.4830141530000001</c:v>
                </c:pt>
                <c:pt idx="15">
                  <c:v>6.3131966149999998</c:v>
                </c:pt>
                <c:pt idx="16">
                  <c:v>12.121341579999999</c:v>
                </c:pt>
                <c:pt idx="17">
                  <c:v>8.7692072599999999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D2D9-4FDB-9FFB-080852F66983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649808000"/>
        <c:axId val="649802720"/>
      </c:barChart>
      <c:catAx>
        <c:axId val="649808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802720"/>
        <c:crosses val="autoZero"/>
        <c:auto val="1"/>
        <c:lblAlgn val="ctr"/>
        <c:lblOffset val="100"/>
        <c:noMultiLvlLbl val="0"/>
      </c:catAx>
      <c:valAx>
        <c:axId val="649802720"/>
        <c:scaling>
          <c:orientation val="minMax"/>
          <c:max val="15"/>
        </c:scaling>
        <c:delete val="1"/>
        <c:axPos val="l"/>
        <c:numFmt formatCode="_ * #,##0.0_ ;_ * \-#,##0.0_ ;_ * &quot;-&quot;??_ ;_ @_ " sourceLinked="1"/>
        <c:majorTickMark val="none"/>
        <c:minorTickMark val="none"/>
        <c:tickLblPos val="nextTo"/>
        <c:crossAx val="649808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'L3 Graphs'!$F$99</c:f>
              <c:strCache>
                <c:ptCount val="1"/>
                <c:pt idx="0">
                  <c:v>Price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'L3 Graphs'!$D$100:$E$106</c:f>
              <c:multiLvlStrCache>
                <c:ptCount val="7"/>
                <c:lvl>
                  <c:pt idx="0">
                    <c:v>Miracle Whip</c:v>
                  </c:pt>
                  <c:pt idx="1">
                    <c:v>Miracle Whip</c:v>
                  </c:pt>
                  <c:pt idx="2">
                    <c:v>Miracle Whip</c:v>
                  </c:pt>
                  <c:pt idx="3">
                    <c:v>Miracle Whip</c:v>
                  </c:pt>
                  <c:pt idx="4">
                    <c:v>Miracle Whip</c:v>
                  </c:pt>
                  <c:pt idx="5">
                    <c:v>Mccormick Aioli</c:v>
                  </c:pt>
                  <c:pt idx="6">
                    <c:v>Kraft</c:v>
                  </c:pt>
                </c:lvl>
                <c:lvl>
                  <c:pt idx="0">
                    <c:v>Jar 15Oz</c:v>
                  </c:pt>
                  <c:pt idx="1">
                    <c:v>Jar 30Oz</c:v>
                  </c:pt>
                  <c:pt idx="2">
                    <c:v>Jar 48Oz</c:v>
                  </c:pt>
                  <c:pt idx="3">
                    <c:v>Squeezy 12Oz</c:v>
                  </c:pt>
                  <c:pt idx="4">
                    <c:v>Squeezy 18 To 22Oz</c:v>
                  </c:pt>
                  <c:pt idx="5">
                    <c:v>Jar 30Oz</c:v>
                  </c:pt>
                  <c:pt idx="6">
                    <c:v>Squeezy 12Oz</c:v>
                  </c:pt>
                </c:lvl>
              </c:multiLvlStrCache>
            </c:multiLvlStrRef>
          </c:cat>
          <c:val>
            <c:numRef>
              <c:f>'L3 Graphs'!$F$100:$F$106</c:f>
              <c:numCache>
                <c:formatCode>_ * #,##0.0_ ;_ * \-#,##0.0_ ;_ * "-"??_ ;_ @_ </c:formatCode>
                <c:ptCount val="7"/>
                <c:pt idx="0">
                  <c:v>5.036044263</c:v>
                </c:pt>
                <c:pt idx="1">
                  <c:v>2.8257937019999999</c:v>
                </c:pt>
                <c:pt idx="2">
                  <c:v>2.8419716670000001</c:v>
                </c:pt>
                <c:pt idx="3">
                  <c:v>6.3008432240000003</c:v>
                </c:pt>
                <c:pt idx="4">
                  <c:v>4.4586623300000001</c:v>
                </c:pt>
                <c:pt idx="5">
                  <c:v>3.9539480600000001</c:v>
                </c:pt>
                <c:pt idx="6">
                  <c:v>6.2269149449999999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77-462D-AC2A-5C5116939A43}"/>
            </c:ext>
          </c:extLst>
        </c:ser>
        <c:ser>
          <c:idx val="1"/>
          <c:order val="1"/>
          <c:tx>
            <c:strRef>
              <c:f>'L3 Graphs'!$G$99</c:f>
              <c:strCache>
                <c:ptCount val="1"/>
                <c:pt idx="0">
                  <c:v>MCV-Price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22532EA6-62CC-44B1-B31E-D0E538FA9870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E577-462D-AC2A-5C5116939A4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AE27B12-E8DE-40C3-AF3D-FC551EDEC4CE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E577-462D-AC2A-5C5116939A4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3184B3E-5F85-4AA7-8001-602A2567C8BD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E577-462D-AC2A-5C5116939A4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D6EE1134-9575-4F66-9C20-F9D47FFC0403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E577-462D-AC2A-5C5116939A4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7242D885-0C7F-449F-B29A-16A27A53C9C4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E577-462D-AC2A-5C5116939A43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A2C97CBD-8824-4C57-98A4-3DA46C3B9EB8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E577-462D-AC2A-5C5116939A43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7990BA36-E331-46A4-9384-83157D12EB09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E577-462D-AC2A-5C5116939A43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'L3 Graphs'!$D$100:$E$106</c:f>
              <c:multiLvlStrCache>
                <c:ptCount val="7"/>
                <c:lvl>
                  <c:pt idx="0">
                    <c:v>Miracle Whip</c:v>
                  </c:pt>
                  <c:pt idx="1">
                    <c:v>Miracle Whip</c:v>
                  </c:pt>
                  <c:pt idx="2">
                    <c:v>Miracle Whip</c:v>
                  </c:pt>
                  <c:pt idx="3">
                    <c:v>Miracle Whip</c:v>
                  </c:pt>
                  <c:pt idx="4">
                    <c:v>Miracle Whip</c:v>
                  </c:pt>
                  <c:pt idx="5">
                    <c:v>Mccormick Aioli</c:v>
                  </c:pt>
                  <c:pt idx="6">
                    <c:v>Kraft</c:v>
                  </c:pt>
                </c:lvl>
                <c:lvl>
                  <c:pt idx="0">
                    <c:v>Jar 15Oz</c:v>
                  </c:pt>
                  <c:pt idx="1">
                    <c:v>Jar 30Oz</c:v>
                  </c:pt>
                  <c:pt idx="2">
                    <c:v>Jar 48Oz</c:v>
                  </c:pt>
                  <c:pt idx="3">
                    <c:v>Squeezy 12Oz</c:v>
                  </c:pt>
                  <c:pt idx="4">
                    <c:v>Squeezy 18 To 22Oz</c:v>
                  </c:pt>
                  <c:pt idx="5">
                    <c:v>Jar 30Oz</c:v>
                  </c:pt>
                  <c:pt idx="6">
                    <c:v>Squeezy 12Oz</c:v>
                  </c:pt>
                </c:lvl>
              </c:multiLvlStrCache>
            </c:multiLvlStrRef>
          </c:cat>
          <c:val>
            <c:numRef>
              <c:f>'L3 Graphs'!$G$100:$G$106</c:f>
              <c:numCache>
                <c:formatCode>_(* #,##0.00_);_(* \(#,##0.00\);_(* "-"??_);_(@_)</c:formatCode>
                <c:ptCount val="7"/>
                <c:pt idx="0">
                  <c:v>4.3585037069999997</c:v>
                </c:pt>
                <c:pt idx="1">
                  <c:v>3.0352423879999999</c:v>
                </c:pt>
                <c:pt idx="2">
                  <c:v>2.5223721430000001</c:v>
                </c:pt>
                <c:pt idx="3">
                  <c:v>5.5169956459999989</c:v>
                </c:pt>
                <c:pt idx="4">
                  <c:v>4.4734819450000005</c:v>
                </c:pt>
                <c:pt idx="5">
                  <c:v>4.6374087539999991</c:v>
                </c:pt>
                <c:pt idx="6">
                  <c:v>7.9720308550000007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'L3 Graphs'!$I$100:$I$106</c15:f>
                <c15:dlblRangeCache>
                  <c:ptCount val="7"/>
                  <c:pt idx="0">
                    <c:v> 1.9 </c:v>
                  </c:pt>
                  <c:pt idx="1">
                    <c:v> 2.1 </c:v>
                  </c:pt>
                  <c:pt idx="2">
                    <c:v> 1.9 </c:v>
                  </c:pt>
                  <c:pt idx="3">
                    <c:v> 1.9 </c:v>
                  </c:pt>
                  <c:pt idx="4">
                    <c:v> 2.0 </c:v>
                  </c:pt>
                  <c:pt idx="5">
                    <c:v> 2.2 </c:v>
                  </c:pt>
                  <c:pt idx="6">
                    <c:v> 2.3 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8-E577-462D-AC2A-5C5116939A43}"/>
            </c:ext>
          </c:extLst>
        </c:ser>
        <c:ser>
          <c:idx val="2"/>
          <c:order val="2"/>
          <c:tx>
            <c:strRef>
              <c:f>'L3 Graphs'!$H$99</c:f>
              <c:strCache>
                <c:ptCount val="1"/>
                <c:pt idx="0">
                  <c:v>MCV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'L3 Graphs'!$D$100:$E$106</c:f>
              <c:multiLvlStrCache>
                <c:ptCount val="7"/>
                <c:lvl>
                  <c:pt idx="0">
                    <c:v>Miracle Whip</c:v>
                  </c:pt>
                  <c:pt idx="1">
                    <c:v>Miracle Whip</c:v>
                  </c:pt>
                  <c:pt idx="2">
                    <c:v>Miracle Whip</c:v>
                  </c:pt>
                  <c:pt idx="3">
                    <c:v>Miracle Whip</c:v>
                  </c:pt>
                  <c:pt idx="4">
                    <c:v>Miracle Whip</c:v>
                  </c:pt>
                  <c:pt idx="5">
                    <c:v>Mccormick Aioli</c:v>
                  </c:pt>
                  <c:pt idx="6">
                    <c:v>Kraft</c:v>
                  </c:pt>
                </c:lvl>
                <c:lvl>
                  <c:pt idx="0">
                    <c:v>Jar 15Oz</c:v>
                  </c:pt>
                  <c:pt idx="1">
                    <c:v>Jar 30Oz</c:v>
                  </c:pt>
                  <c:pt idx="2">
                    <c:v>Jar 48Oz</c:v>
                  </c:pt>
                  <c:pt idx="3">
                    <c:v>Squeezy 12Oz</c:v>
                  </c:pt>
                  <c:pt idx="4">
                    <c:v>Squeezy 18 To 22Oz</c:v>
                  </c:pt>
                  <c:pt idx="5">
                    <c:v>Jar 30Oz</c:v>
                  </c:pt>
                  <c:pt idx="6">
                    <c:v>Squeezy 12Oz</c:v>
                  </c:pt>
                </c:lvl>
              </c:multiLvlStrCache>
            </c:multiLvlStrRef>
          </c:cat>
          <c:val>
            <c:numRef>
              <c:f>'L3 Graphs'!$H$100:$H$106</c:f>
              <c:numCache>
                <c:formatCode>_ * #,##0.0_ ;_ * \-#,##0.0_ ;_ * "-"??_ ;_ @_ </c:formatCode>
                <c:ptCount val="7"/>
                <c:pt idx="0">
                  <c:v>9.3945479699999996</c:v>
                </c:pt>
                <c:pt idx="1">
                  <c:v>5.8610360899999998</c:v>
                </c:pt>
                <c:pt idx="2">
                  <c:v>5.3643438100000003</c:v>
                </c:pt>
                <c:pt idx="3">
                  <c:v>11.817838869999999</c:v>
                </c:pt>
                <c:pt idx="4">
                  <c:v>8.9321442750000006</c:v>
                </c:pt>
                <c:pt idx="5">
                  <c:v>8.5913568139999992</c:v>
                </c:pt>
                <c:pt idx="6">
                  <c:v>14.198945800000001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E577-462D-AC2A-5C5116939A43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28477456"/>
        <c:axId val="328473616"/>
      </c:barChart>
      <c:catAx>
        <c:axId val="328477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8473616"/>
        <c:crosses val="autoZero"/>
        <c:auto val="1"/>
        <c:lblAlgn val="ctr"/>
        <c:lblOffset val="100"/>
        <c:noMultiLvlLbl val="0"/>
      </c:catAx>
      <c:valAx>
        <c:axId val="328473616"/>
        <c:scaling>
          <c:orientation val="minMax"/>
          <c:max val="15"/>
        </c:scaling>
        <c:delete val="1"/>
        <c:axPos val="l"/>
        <c:numFmt formatCode="_ * #,##0.0_ ;_ * \-#,##0.0_ ;_ * &quot;-&quot;??_ ;_ @_ " sourceLinked="1"/>
        <c:majorTickMark val="none"/>
        <c:minorTickMark val="none"/>
        <c:tickLblPos val="nextTo"/>
        <c:crossAx val="328477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'L2 Graphs'!$C$21</c:f>
              <c:strCache>
                <c:ptCount val="1"/>
                <c:pt idx="0">
                  <c:v>Price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'L2 Graphs'!$B$22:$B$30</c:f>
              <c:strCache>
                <c:ptCount val="9"/>
                <c:pt idx="0">
                  <c:v>Dukes</c:v>
                </c:pt>
                <c:pt idx="1">
                  <c:v>Hellmanns</c:v>
                </c:pt>
                <c:pt idx="2">
                  <c:v>Kraft</c:v>
                </c:pt>
                <c:pt idx="3">
                  <c:v>Private Label</c:v>
                </c:pt>
                <c:pt idx="5">
                  <c:v>Miracle Whip</c:v>
                </c:pt>
                <c:pt idx="7">
                  <c:v>Hellmanns</c:v>
                </c:pt>
                <c:pt idx="8">
                  <c:v>Kraft</c:v>
                </c:pt>
              </c:strCache>
            </c:strRef>
          </c:cat>
          <c:val>
            <c:numRef>
              <c:f>'L2 Graphs'!$C$22:$C$30</c:f>
              <c:numCache>
                <c:formatCode>_ * #,##0.0_ ;_ * \-#,##0.0_ ;_ * "-"??_ ;_ @_ </c:formatCode>
                <c:ptCount val="9"/>
                <c:pt idx="0">
                  <c:v>3.2050722919805898</c:v>
                </c:pt>
                <c:pt idx="1">
                  <c:v>4.1126246749652298</c:v>
                </c:pt>
                <c:pt idx="2">
                  <c:v>3.1319850872250998</c:v>
                </c:pt>
                <c:pt idx="3">
                  <c:v>2.19154980481026</c:v>
                </c:pt>
                <c:pt idx="5">
                  <c:v>3.7521042704290899</c:v>
                </c:pt>
                <c:pt idx="7">
                  <c:v>6.3591362044024704</c:v>
                </c:pt>
                <c:pt idx="8">
                  <c:v>5.7602128105549104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9C-4F11-AB19-860D877E10A5}"/>
            </c:ext>
          </c:extLst>
        </c:ser>
        <c:ser>
          <c:idx val="1"/>
          <c:order val="1"/>
          <c:tx>
            <c:strRef>
              <c:f>'L2 Graphs'!$D$21</c:f>
              <c:strCache>
                <c:ptCount val="1"/>
                <c:pt idx="0">
                  <c:v>MCV-Price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CC6A0DBF-A58F-41A1-9652-0F65D685331C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5E9C-4F11-AB19-860D877E10A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6933819-2006-499F-AA50-A4ED7ACC07EF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5E9C-4F11-AB19-860D877E10A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0031A0F-6D55-4277-B0D9-F50F0DB00B09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5E9C-4F11-AB19-860D877E10A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D3B4F2B3-6C12-432B-A4A1-51185457878A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5E9C-4F11-AB19-860D877E10A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5E9C-4F11-AB19-860D877E10A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E845A357-A407-40C3-B6C0-D72AA34EAA2F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5E9C-4F11-AB19-860D877E10A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5E9C-4F11-AB19-860D877E10A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38E90071-D44A-4FE5-9A29-9E8CBF0B3A13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5E9C-4F11-AB19-860D877E10A5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70240C51-4D44-4724-B990-8BFD5D587DB5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5E9C-4F11-AB19-860D877E10A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'L2 Graphs'!$B$22:$B$30</c:f>
              <c:strCache>
                <c:ptCount val="9"/>
                <c:pt idx="0">
                  <c:v>Dukes</c:v>
                </c:pt>
                <c:pt idx="1">
                  <c:v>Hellmanns</c:v>
                </c:pt>
                <c:pt idx="2">
                  <c:v>Kraft</c:v>
                </c:pt>
                <c:pt idx="3">
                  <c:v>Private Label</c:v>
                </c:pt>
                <c:pt idx="5">
                  <c:v>Miracle Whip</c:v>
                </c:pt>
                <c:pt idx="7">
                  <c:v>Hellmanns</c:v>
                </c:pt>
                <c:pt idx="8">
                  <c:v>Kraft</c:v>
                </c:pt>
              </c:strCache>
            </c:strRef>
          </c:cat>
          <c:val>
            <c:numRef>
              <c:f>'L2 Graphs'!$D$22:$D$30</c:f>
              <c:numCache>
                <c:formatCode>_ * #,##0.0_ ;_ * \-#,##0.0_ ;_ * "-"??_ ;_ @_ </c:formatCode>
                <c:ptCount val="9"/>
                <c:pt idx="0">
                  <c:v>3.5819752490361201</c:v>
                </c:pt>
                <c:pt idx="1">
                  <c:v>4.791310981401991</c:v>
                </c:pt>
                <c:pt idx="2">
                  <c:v>3.3148095109802704</c:v>
                </c:pt>
                <c:pt idx="3">
                  <c:v>2.5916326768911602</c:v>
                </c:pt>
                <c:pt idx="5">
                  <c:v>4.1114364120748803</c:v>
                </c:pt>
                <c:pt idx="7">
                  <c:v>8.0525194592516307</c:v>
                </c:pt>
                <c:pt idx="8">
                  <c:v>7.5325642793158893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'L2 Graphs'!$F$22:$F$30</c15:f>
                <c15:dlblRangeCache>
                  <c:ptCount val="9"/>
                  <c:pt idx="0">
                    <c:v> 2.12 </c:v>
                  </c:pt>
                  <c:pt idx="1">
                    <c:v> 2.17 </c:v>
                  </c:pt>
                  <c:pt idx="2">
                    <c:v> 2.06 </c:v>
                  </c:pt>
                  <c:pt idx="3">
                    <c:v> 2.18 </c:v>
                  </c:pt>
                  <c:pt idx="5">
                    <c:v> 2.10 </c:v>
                  </c:pt>
                  <c:pt idx="7">
                    <c:v> 2.27 </c:v>
                  </c:pt>
                  <c:pt idx="8">
                    <c:v> 2.31 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A-5E9C-4F11-AB19-860D877E10A5}"/>
            </c:ext>
          </c:extLst>
        </c:ser>
        <c:ser>
          <c:idx val="2"/>
          <c:order val="2"/>
          <c:tx>
            <c:strRef>
              <c:f>'L2 Graphs'!$E$21</c:f>
              <c:strCache>
                <c:ptCount val="1"/>
                <c:pt idx="0">
                  <c:v>MCV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'L2 Graphs'!$B$22:$B$30</c:f>
              <c:strCache>
                <c:ptCount val="9"/>
                <c:pt idx="0">
                  <c:v>Dukes</c:v>
                </c:pt>
                <c:pt idx="1">
                  <c:v>Hellmanns</c:v>
                </c:pt>
                <c:pt idx="2">
                  <c:v>Kraft</c:v>
                </c:pt>
                <c:pt idx="3">
                  <c:v>Private Label</c:v>
                </c:pt>
                <c:pt idx="5">
                  <c:v>Miracle Whip</c:v>
                </c:pt>
                <c:pt idx="7">
                  <c:v>Hellmanns</c:v>
                </c:pt>
                <c:pt idx="8">
                  <c:v>Kraft</c:v>
                </c:pt>
              </c:strCache>
            </c:strRef>
          </c:cat>
          <c:val>
            <c:numRef>
              <c:f>'L2 Graphs'!$E$22:$E$30</c:f>
              <c:numCache>
                <c:formatCode>_ * #,##0.0_ ;_ * \-#,##0.0_ ;_ * "-"??_ ;_ @_ </c:formatCode>
                <c:ptCount val="9"/>
                <c:pt idx="0">
                  <c:v>6.7870475410167099</c:v>
                </c:pt>
                <c:pt idx="1">
                  <c:v>8.9039356563672207</c:v>
                </c:pt>
                <c:pt idx="2">
                  <c:v>6.4467945982053703</c:v>
                </c:pt>
                <c:pt idx="3">
                  <c:v>4.7831824817014201</c:v>
                </c:pt>
                <c:pt idx="5">
                  <c:v>7.8635406825039702</c:v>
                </c:pt>
                <c:pt idx="7">
                  <c:v>14.4116556636541</c:v>
                </c:pt>
                <c:pt idx="8">
                  <c:v>13.2927770898708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5E9C-4F11-AB19-860D877E10A5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605549216"/>
        <c:axId val="605554016"/>
      </c:barChart>
      <c:catAx>
        <c:axId val="605549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5554016"/>
        <c:crosses val="autoZero"/>
        <c:auto val="1"/>
        <c:lblAlgn val="ctr"/>
        <c:lblOffset val="100"/>
        <c:noMultiLvlLbl val="0"/>
      </c:catAx>
      <c:valAx>
        <c:axId val="605554016"/>
        <c:scaling>
          <c:orientation val="minMax"/>
          <c:max val="16"/>
        </c:scaling>
        <c:delete val="1"/>
        <c:axPos val="l"/>
        <c:numFmt formatCode="_ * #,##0.0_ ;_ * \-#,##0.0_ ;_ * &quot;-&quot;??_ ;_ @_ " sourceLinked="1"/>
        <c:majorTickMark val="none"/>
        <c:minorTickMark val="none"/>
        <c:tickLblPos val="nextTo"/>
        <c:crossAx val="605549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'L3 Graphs'!$F$64</c:f>
              <c:strCache>
                <c:ptCount val="1"/>
                <c:pt idx="0">
                  <c:v>Price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accent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'L3 Graphs'!$D$65:$E$83</c:f>
              <c:multiLvlStrCache>
                <c:ptCount val="19"/>
                <c:lvl>
                  <c:pt idx="0">
                    <c:v>Hellmanns</c:v>
                  </c:pt>
                  <c:pt idx="1">
                    <c:v>Private Label</c:v>
                  </c:pt>
                  <c:pt idx="2">
                    <c:v>Dukes</c:v>
                  </c:pt>
                  <c:pt idx="3">
                    <c:v>Hellmanns</c:v>
                  </c:pt>
                  <c:pt idx="4">
                    <c:v>Kraft</c:v>
                  </c:pt>
                  <c:pt idx="5">
                    <c:v>Private Label</c:v>
                  </c:pt>
                  <c:pt idx="6">
                    <c:v>Hellmanns</c:v>
                  </c:pt>
                  <c:pt idx="7">
                    <c:v>Kraft</c:v>
                  </c:pt>
                  <c:pt idx="8">
                    <c:v>Dukes</c:v>
                  </c:pt>
                  <c:pt idx="9">
                    <c:v>Hellmanns</c:v>
                  </c:pt>
                  <c:pt idx="10">
                    <c:v>Kraft</c:v>
                  </c:pt>
                  <c:pt idx="11">
                    <c:v>Private Label</c:v>
                  </c:pt>
                  <c:pt idx="12">
                    <c:v>Hellmanns</c:v>
                  </c:pt>
                  <c:pt idx="13">
                    <c:v>Private Label</c:v>
                  </c:pt>
                  <c:pt idx="14">
                    <c:v>Miracle Whip</c:v>
                  </c:pt>
                  <c:pt idx="15">
                    <c:v>Miracle Whip</c:v>
                  </c:pt>
                  <c:pt idx="16">
                    <c:v>Miracle Whip</c:v>
                  </c:pt>
                  <c:pt idx="17">
                    <c:v>Kraft</c:v>
                  </c:pt>
                  <c:pt idx="18">
                    <c:v>Hellmanns</c:v>
                  </c:pt>
                </c:lvl>
                <c:lvl>
                  <c:pt idx="0">
                    <c:v>Jar 15Oz</c:v>
                  </c:pt>
                  <c:pt idx="2">
                    <c:v>Jar 30Oz</c:v>
                  </c:pt>
                  <c:pt idx="6">
                    <c:v>Squeezy 12Oz</c:v>
                  </c:pt>
                  <c:pt idx="8">
                    <c:v>Squeezy 18 To 22Oz</c:v>
                  </c:pt>
                  <c:pt idx="12">
                    <c:v>Other</c:v>
                  </c:pt>
                  <c:pt idx="14">
                    <c:v>Jar 15Oz</c:v>
                  </c:pt>
                  <c:pt idx="15">
                    <c:v>Jar 30Oz</c:v>
                  </c:pt>
                  <c:pt idx="16">
                    <c:v>Squeezy 12Oz</c:v>
                  </c:pt>
                  <c:pt idx="17">
                    <c:v>Squeezy 12Oz</c:v>
                  </c:pt>
                  <c:pt idx="18">
                    <c:v>Other</c:v>
                  </c:pt>
                </c:lvl>
              </c:multiLvlStrCache>
            </c:multiLvlStrRef>
          </c:cat>
          <c:val>
            <c:numRef>
              <c:f>'L3 Graphs'!$F$65:$F$83</c:f>
              <c:numCache>
                <c:formatCode>_ * #,##0.0_ ;_ * \-#,##0.0_ ;_ * "-"??_ ;_ @_ </c:formatCode>
                <c:ptCount val="19"/>
                <c:pt idx="0">
                  <c:v>4.5083678550000004</c:v>
                </c:pt>
                <c:pt idx="1">
                  <c:v>5.1107936089999999</c:v>
                </c:pt>
                <c:pt idx="2">
                  <c:v>2.5201415547238</c:v>
                </c:pt>
                <c:pt idx="3">
                  <c:v>3.0557173377406599</c:v>
                </c:pt>
                <c:pt idx="4">
                  <c:v>2.6165387362146499</c:v>
                </c:pt>
                <c:pt idx="5">
                  <c:v>1.83114972910587</c:v>
                </c:pt>
                <c:pt idx="6">
                  <c:v>6.3355964010000001</c:v>
                </c:pt>
                <c:pt idx="7">
                  <c:v>5.3795710487413899</c:v>
                </c:pt>
                <c:pt idx="8">
                  <c:v>4.03529449071908</c:v>
                </c:pt>
                <c:pt idx="9">
                  <c:v>4.61219573824979</c:v>
                </c:pt>
                <c:pt idx="10">
                  <c:v>3.5838138188866302</c:v>
                </c:pt>
                <c:pt idx="11">
                  <c:v>2.1894630452102399</c:v>
                </c:pt>
                <c:pt idx="12">
                  <c:v>9.2520105109999999</c:v>
                </c:pt>
                <c:pt idx="13">
                  <c:v>2.8523181160000002</c:v>
                </c:pt>
                <c:pt idx="14">
                  <c:v>5.2530973311292097</c:v>
                </c:pt>
                <c:pt idx="15">
                  <c:v>2.9317600031151501</c:v>
                </c:pt>
                <c:pt idx="16">
                  <c:v>6.0477844139980403</c:v>
                </c:pt>
                <c:pt idx="17">
                  <c:v>5.9877773330000004</c:v>
                </c:pt>
                <c:pt idx="18">
                  <c:v>6.3591362040000003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8E-4F36-A534-4708FDD262B0}"/>
            </c:ext>
          </c:extLst>
        </c:ser>
        <c:ser>
          <c:idx val="1"/>
          <c:order val="1"/>
          <c:tx>
            <c:strRef>
              <c:f>'L3 Graphs'!$G$64</c:f>
              <c:strCache>
                <c:ptCount val="1"/>
                <c:pt idx="0">
                  <c:v>MCV-Price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EB8D17B2-8E45-4E7F-B027-57E15E3B017A}" type="CELLRANGE">
                      <a:rPr lang="en-US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F18E-4F36-A534-4708FDD262B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A40046C-411F-4729-996F-1D1D75E77628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F18E-4F36-A534-4708FDD262B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AAB47B5-3CFC-4461-B7D4-8CD659F6EF86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F18E-4F36-A534-4708FDD262B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D031C6D8-04D8-4C53-A23E-67BF21E794A6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F18E-4F36-A534-4708FDD262B0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4221CDA3-C9C5-488F-92B6-AEAC5BB8BFE6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F18E-4F36-A534-4708FDD262B0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59844DBA-C98F-49FD-B2EA-33ED973D462E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F18E-4F36-A534-4708FDD262B0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7DA8BE4A-386B-4D8E-83D9-F24EBAF78F20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F18E-4F36-A534-4708FDD262B0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954DF18E-C1A8-4619-B0BE-6AB1C53637E1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F18E-4F36-A534-4708FDD262B0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113A8B37-8ACA-4609-9C0A-32999C851F37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F18E-4F36-A534-4708FDD262B0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68D6E792-DD36-48EC-89A1-AC8789E80DD6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F18E-4F36-A534-4708FDD262B0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31D147B7-FE2F-4059-BECB-70FB3F20AC4D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F18E-4F36-A534-4708FDD262B0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56C693CE-4F64-4F02-8BFB-D56157DEBB6B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C-F18E-4F36-A534-4708FDD262B0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fld id="{FA211CD5-4111-4B93-8DF7-0F950C5BE79E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F18E-4F36-A534-4708FDD262B0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1D34C1C9-1AC6-4558-A5A5-62AFAB092007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E-F18E-4F36-A534-4708FDD262B0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fld id="{6E842ACC-C548-4A49-A1AB-AF83ACDB7910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F-F18E-4F36-A534-4708FDD262B0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fld id="{37ABF182-4092-4078-9341-8BEF88224B51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0-F18E-4F36-A534-4708FDD262B0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fld id="{1DFD54F6-A65A-4673-B6A9-9C96D6B7E7EE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1-F18E-4F36-A534-4708FDD262B0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fld id="{17D18E3E-F478-4A6E-B7AA-747F21FC9A3D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2-F18E-4F36-A534-4708FDD262B0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fld id="{1E889F3B-7A5B-4B2D-96C9-8800E699D2CC}" type="CELLRANGE">
                      <a:rPr lang="en-GB"/>
                      <a:pPr/>
                      <a:t>[CELLRANGE]</a:t>
                    </a:fld>
                    <a:endParaRPr lang="en-GB"/>
                  </a:p>
                </c:rich>
              </c:tx>
              <c:dLblPos val="inBase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13-F18E-4F36-A534-4708FDD262B0}"/>
                </c:ext>
              </c:extLst>
            </c:dLbl>
            <c:spPr>
              <a:solidFill>
                <a:srgbClr val="FFC000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'L3 Graphs'!$D$65:$E$83</c:f>
              <c:multiLvlStrCache>
                <c:ptCount val="19"/>
                <c:lvl>
                  <c:pt idx="0">
                    <c:v>Hellmanns</c:v>
                  </c:pt>
                  <c:pt idx="1">
                    <c:v>Private Label</c:v>
                  </c:pt>
                  <c:pt idx="2">
                    <c:v>Dukes</c:v>
                  </c:pt>
                  <c:pt idx="3">
                    <c:v>Hellmanns</c:v>
                  </c:pt>
                  <c:pt idx="4">
                    <c:v>Kraft</c:v>
                  </c:pt>
                  <c:pt idx="5">
                    <c:v>Private Label</c:v>
                  </c:pt>
                  <c:pt idx="6">
                    <c:v>Hellmanns</c:v>
                  </c:pt>
                  <c:pt idx="7">
                    <c:v>Kraft</c:v>
                  </c:pt>
                  <c:pt idx="8">
                    <c:v>Dukes</c:v>
                  </c:pt>
                  <c:pt idx="9">
                    <c:v>Hellmanns</c:v>
                  </c:pt>
                  <c:pt idx="10">
                    <c:v>Kraft</c:v>
                  </c:pt>
                  <c:pt idx="11">
                    <c:v>Private Label</c:v>
                  </c:pt>
                  <c:pt idx="12">
                    <c:v>Hellmanns</c:v>
                  </c:pt>
                  <c:pt idx="13">
                    <c:v>Private Label</c:v>
                  </c:pt>
                  <c:pt idx="14">
                    <c:v>Miracle Whip</c:v>
                  </c:pt>
                  <c:pt idx="15">
                    <c:v>Miracle Whip</c:v>
                  </c:pt>
                  <c:pt idx="16">
                    <c:v>Miracle Whip</c:v>
                  </c:pt>
                  <c:pt idx="17">
                    <c:v>Kraft</c:v>
                  </c:pt>
                  <c:pt idx="18">
                    <c:v>Hellmanns</c:v>
                  </c:pt>
                </c:lvl>
                <c:lvl>
                  <c:pt idx="0">
                    <c:v>Jar 15Oz</c:v>
                  </c:pt>
                  <c:pt idx="2">
                    <c:v>Jar 30Oz</c:v>
                  </c:pt>
                  <c:pt idx="6">
                    <c:v>Squeezy 12Oz</c:v>
                  </c:pt>
                  <c:pt idx="8">
                    <c:v>Squeezy 18 To 22Oz</c:v>
                  </c:pt>
                  <c:pt idx="12">
                    <c:v>Other</c:v>
                  </c:pt>
                  <c:pt idx="14">
                    <c:v>Jar 15Oz</c:v>
                  </c:pt>
                  <c:pt idx="15">
                    <c:v>Jar 30Oz</c:v>
                  </c:pt>
                  <c:pt idx="16">
                    <c:v>Squeezy 12Oz</c:v>
                  </c:pt>
                  <c:pt idx="17">
                    <c:v>Squeezy 12Oz</c:v>
                  </c:pt>
                  <c:pt idx="18">
                    <c:v>Other</c:v>
                  </c:pt>
                </c:lvl>
              </c:multiLvlStrCache>
            </c:multiLvlStrRef>
          </c:cat>
          <c:val>
            <c:numRef>
              <c:f>'L3 Graphs'!$G$65:$G$83</c:f>
              <c:numCache>
                <c:formatCode>_ * #,##0.0_ ;_ * \-#,##0.0_ ;_ * "-"??_ ;_ @_ </c:formatCode>
                <c:ptCount val="19"/>
                <c:pt idx="0">
                  <c:v>8.1247803949999984</c:v>
                </c:pt>
                <c:pt idx="1">
                  <c:v>1.6628296469999997</c:v>
                </c:pt>
                <c:pt idx="2">
                  <c:v>2.9213562155826498</c:v>
                </c:pt>
                <c:pt idx="3">
                  <c:v>3.5113266994545</c:v>
                </c:pt>
                <c:pt idx="4">
                  <c:v>2.67435481522647</c:v>
                </c:pt>
                <c:pt idx="5">
                  <c:v>1.69770509658306</c:v>
                </c:pt>
                <c:pt idx="6">
                  <c:v>7.5602767289999999</c:v>
                </c:pt>
                <c:pt idx="7">
                  <c:v>5.8043359265773109</c:v>
                </c:pt>
                <c:pt idx="8">
                  <c:v>3.9258856051505404</c:v>
                </c:pt>
                <c:pt idx="9">
                  <c:v>4.9957141579759092</c:v>
                </c:pt>
                <c:pt idx="10">
                  <c:v>4.1570248636082905</c:v>
                </c:pt>
                <c:pt idx="11">
                  <c:v>2.9734259212784799</c:v>
                </c:pt>
                <c:pt idx="12">
                  <c:v>7.3621678689999985</c:v>
                </c:pt>
                <c:pt idx="13">
                  <c:v>6.0558481530000003</c:v>
                </c:pt>
                <c:pt idx="14">
                  <c:v>6.3676414147234901</c:v>
                </c:pt>
                <c:pt idx="15">
                  <c:v>3.1152886575067495</c:v>
                </c:pt>
                <c:pt idx="16">
                  <c:v>6.73448554439116</c:v>
                </c:pt>
                <c:pt idx="17">
                  <c:v>7.3218085970000004</c:v>
                </c:pt>
                <c:pt idx="18">
                  <c:v>8.0230870559999996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'L3 Graphs'!$I$65:$I$83</c15:f>
                <c15:dlblRangeCache>
                  <c:ptCount val="19"/>
                  <c:pt idx="0">
                    <c:v> 2.8 </c:v>
                  </c:pt>
                  <c:pt idx="1">
                    <c:v> 1.3 </c:v>
                  </c:pt>
                  <c:pt idx="2">
                    <c:v> 2.2 </c:v>
                  </c:pt>
                  <c:pt idx="3">
                    <c:v> 2.1 </c:v>
                  </c:pt>
                  <c:pt idx="4">
                    <c:v> 2.0 </c:v>
                  </c:pt>
                  <c:pt idx="5">
                    <c:v> 1.9 </c:v>
                  </c:pt>
                  <c:pt idx="6">
                    <c:v> 2.2 </c:v>
                  </c:pt>
                  <c:pt idx="7">
                    <c:v> 2.1 </c:v>
                  </c:pt>
                  <c:pt idx="8">
                    <c:v> 2.0 </c:v>
                  </c:pt>
                  <c:pt idx="9">
                    <c:v> 2.1 </c:v>
                  </c:pt>
                  <c:pt idx="10">
                    <c:v> 2.2 </c:v>
                  </c:pt>
                  <c:pt idx="11">
                    <c:v> 2.4 </c:v>
                  </c:pt>
                  <c:pt idx="12">
                    <c:v> 1.8 </c:v>
                  </c:pt>
                  <c:pt idx="13">
                    <c:v> 3.1 </c:v>
                  </c:pt>
                  <c:pt idx="14">
                    <c:v> 2.2 </c:v>
                  </c:pt>
                  <c:pt idx="15">
                    <c:v> 2.1 </c:v>
                  </c:pt>
                  <c:pt idx="16">
                    <c:v> 2.1 </c:v>
                  </c:pt>
                  <c:pt idx="17">
                    <c:v> 2.2 </c:v>
                  </c:pt>
                  <c:pt idx="18">
                    <c:v> 2.3 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4-F18E-4F36-A534-4708FDD262B0}"/>
            </c:ext>
          </c:extLst>
        </c:ser>
        <c:ser>
          <c:idx val="2"/>
          <c:order val="2"/>
          <c:tx>
            <c:strRef>
              <c:f>'L3 Graphs'!$H$64</c:f>
              <c:strCache>
                <c:ptCount val="1"/>
                <c:pt idx="0">
                  <c:v>MCV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'L3 Graphs'!$D$65:$E$83</c:f>
              <c:multiLvlStrCache>
                <c:ptCount val="19"/>
                <c:lvl>
                  <c:pt idx="0">
                    <c:v>Hellmanns</c:v>
                  </c:pt>
                  <c:pt idx="1">
                    <c:v>Private Label</c:v>
                  </c:pt>
                  <c:pt idx="2">
                    <c:v>Dukes</c:v>
                  </c:pt>
                  <c:pt idx="3">
                    <c:v>Hellmanns</c:v>
                  </c:pt>
                  <c:pt idx="4">
                    <c:v>Kraft</c:v>
                  </c:pt>
                  <c:pt idx="5">
                    <c:v>Private Label</c:v>
                  </c:pt>
                  <c:pt idx="6">
                    <c:v>Hellmanns</c:v>
                  </c:pt>
                  <c:pt idx="7">
                    <c:v>Kraft</c:v>
                  </c:pt>
                  <c:pt idx="8">
                    <c:v>Dukes</c:v>
                  </c:pt>
                  <c:pt idx="9">
                    <c:v>Hellmanns</c:v>
                  </c:pt>
                  <c:pt idx="10">
                    <c:v>Kraft</c:v>
                  </c:pt>
                  <c:pt idx="11">
                    <c:v>Private Label</c:v>
                  </c:pt>
                  <c:pt idx="12">
                    <c:v>Hellmanns</c:v>
                  </c:pt>
                  <c:pt idx="13">
                    <c:v>Private Label</c:v>
                  </c:pt>
                  <c:pt idx="14">
                    <c:v>Miracle Whip</c:v>
                  </c:pt>
                  <c:pt idx="15">
                    <c:v>Miracle Whip</c:v>
                  </c:pt>
                  <c:pt idx="16">
                    <c:v>Miracle Whip</c:v>
                  </c:pt>
                  <c:pt idx="17">
                    <c:v>Kraft</c:v>
                  </c:pt>
                  <c:pt idx="18">
                    <c:v>Hellmanns</c:v>
                  </c:pt>
                </c:lvl>
                <c:lvl>
                  <c:pt idx="0">
                    <c:v>Jar 15Oz</c:v>
                  </c:pt>
                  <c:pt idx="2">
                    <c:v>Jar 30Oz</c:v>
                  </c:pt>
                  <c:pt idx="6">
                    <c:v>Squeezy 12Oz</c:v>
                  </c:pt>
                  <c:pt idx="8">
                    <c:v>Squeezy 18 To 22Oz</c:v>
                  </c:pt>
                  <c:pt idx="12">
                    <c:v>Other</c:v>
                  </c:pt>
                  <c:pt idx="14">
                    <c:v>Jar 15Oz</c:v>
                  </c:pt>
                  <c:pt idx="15">
                    <c:v>Jar 30Oz</c:v>
                  </c:pt>
                  <c:pt idx="16">
                    <c:v>Squeezy 12Oz</c:v>
                  </c:pt>
                  <c:pt idx="17">
                    <c:v>Squeezy 12Oz</c:v>
                  </c:pt>
                  <c:pt idx="18">
                    <c:v>Other</c:v>
                  </c:pt>
                </c:lvl>
              </c:multiLvlStrCache>
            </c:multiLvlStrRef>
          </c:cat>
          <c:val>
            <c:numRef>
              <c:f>'L3 Graphs'!$H$65:$H$83</c:f>
              <c:numCache>
                <c:formatCode>_ * #,##0.0_ ;_ * \-#,##0.0_ ;_ * "-"??_ ;_ @_ </c:formatCode>
                <c:ptCount val="19"/>
                <c:pt idx="0">
                  <c:v>12.63314825</c:v>
                </c:pt>
                <c:pt idx="1">
                  <c:v>6.7736232559999996</c:v>
                </c:pt>
                <c:pt idx="2">
                  <c:v>5.4414977703064498</c:v>
                </c:pt>
                <c:pt idx="3">
                  <c:v>6.5670440371951599</c:v>
                </c:pt>
                <c:pt idx="4">
                  <c:v>5.2908935514411199</c:v>
                </c:pt>
                <c:pt idx="5">
                  <c:v>3.5288548256889301</c:v>
                </c:pt>
                <c:pt idx="6">
                  <c:v>13.89587313</c:v>
                </c:pt>
                <c:pt idx="7">
                  <c:v>11.183906975318701</c:v>
                </c:pt>
                <c:pt idx="8">
                  <c:v>7.9611800958696204</c:v>
                </c:pt>
                <c:pt idx="9">
                  <c:v>9.6079098962256992</c:v>
                </c:pt>
                <c:pt idx="10">
                  <c:v>7.7408386824949202</c:v>
                </c:pt>
                <c:pt idx="11">
                  <c:v>5.1628889664887199</c:v>
                </c:pt>
                <c:pt idx="12">
                  <c:v>16.614178379999998</c:v>
                </c:pt>
                <c:pt idx="13">
                  <c:v>8.9081662690000005</c:v>
                </c:pt>
                <c:pt idx="14">
                  <c:v>11.6207387458527</c:v>
                </c:pt>
                <c:pt idx="15">
                  <c:v>6.0470486606218996</c:v>
                </c:pt>
                <c:pt idx="16">
                  <c:v>12.7822699583892</c:v>
                </c:pt>
                <c:pt idx="17">
                  <c:v>13.309585930000001</c:v>
                </c:pt>
                <c:pt idx="18">
                  <c:v>14.38222326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F18E-4F36-A534-4708FDD262B0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84813072"/>
        <c:axId val="184814512"/>
      </c:barChart>
      <c:catAx>
        <c:axId val="184813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814512"/>
        <c:crosses val="autoZero"/>
        <c:auto val="1"/>
        <c:lblAlgn val="ctr"/>
        <c:lblOffset val="100"/>
        <c:noMultiLvlLbl val="0"/>
      </c:catAx>
      <c:valAx>
        <c:axId val="184814512"/>
        <c:scaling>
          <c:orientation val="minMax"/>
          <c:max val="18"/>
        </c:scaling>
        <c:delete val="1"/>
        <c:axPos val="l"/>
        <c:numFmt formatCode="_ * #,##0.0_ ;_ * \-#,##0.0_ ;_ * &quot;-&quot;??_ ;_ @_ " sourceLinked="1"/>
        <c:majorTickMark val="none"/>
        <c:minorTickMark val="none"/>
        <c:tickLblPos val="nextTo"/>
        <c:crossAx val="184813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D81336-8909-4B77-A1AD-A375F36A956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66971C4-CAB3-452B-A19F-E6EA34F8123D}">
      <dgm:prSet phldrT="[Text]" custT="1"/>
      <dgm:spPr>
        <a:noFill/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GB" sz="1500">
              <a:solidFill>
                <a:srgbClr val="404040">
                  <a:lumMod val="50000"/>
                </a:srgbClr>
              </a:solidFill>
              <a:latin typeface="Rockwell" panose="02060603020205020403" pitchFamily="18" charset="0"/>
              <a:ea typeface="+mn-ea"/>
              <a:cs typeface="+mn-cs"/>
            </a:rPr>
            <a:t>Determine </a:t>
          </a:r>
          <a:r>
            <a:rPr lang="en-GB" sz="1500" b="1">
              <a:solidFill>
                <a:srgbClr val="404040">
                  <a:lumMod val="50000"/>
                </a:srgbClr>
              </a:solidFill>
              <a:latin typeface="Rockwell" panose="02060603020205020403" pitchFamily="18" charset="0"/>
              <a:ea typeface="+mn-ea"/>
              <a:cs typeface="+mn-cs"/>
            </a:rPr>
            <a:t>relative competitive advantage </a:t>
          </a:r>
          <a:r>
            <a:rPr lang="en-GB" sz="1500">
              <a:solidFill>
                <a:srgbClr val="404040">
                  <a:lumMod val="50000"/>
                </a:srgbClr>
              </a:solidFill>
              <a:latin typeface="Rockwell" panose="02060603020205020403" pitchFamily="18" charset="0"/>
              <a:ea typeface="+mn-ea"/>
              <a:cs typeface="+mn-cs"/>
            </a:rPr>
            <a:t>and market share headroom at relevant granularity vs competition</a:t>
          </a:r>
          <a:endParaRPr lang="en-IN" sz="1500" b="1">
            <a:solidFill>
              <a:schemeClr val="tx1">
                <a:lumMod val="50000"/>
              </a:schemeClr>
            </a:solidFill>
            <a:latin typeface="Rockwell" panose="02060603020205020403" pitchFamily="18" charset="0"/>
          </a:endParaRPr>
        </a:p>
      </dgm:t>
    </dgm:pt>
    <dgm:pt modelId="{6D993732-8463-4897-8C24-32DAB974BEF4}" type="parTrans" cxnId="{86FF3564-45AD-455F-97D2-6EB5D70906EE}">
      <dgm:prSet/>
      <dgm:spPr/>
      <dgm:t>
        <a:bodyPr/>
        <a:lstStyle/>
        <a:p>
          <a:endParaRPr lang="en-IN">
            <a:latin typeface="Rockwell" panose="02060603020205020403" pitchFamily="18" charset="0"/>
          </a:endParaRPr>
        </a:p>
      </dgm:t>
    </dgm:pt>
    <dgm:pt modelId="{FCD4B02C-AB25-4C99-BED2-DEDCB514B742}" type="sibTrans" cxnId="{86FF3564-45AD-455F-97D2-6EB5D70906EE}">
      <dgm:prSet/>
      <dgm:spPr/>
      <dgm:t>
        <a:bodyPr/>
        <a:lstStyle/>
        <a:p>
          <a:endParaRPr lang="en-IN">
            <a:latin typeface="Rockwell" panose="02060603020205020403" pitchFamily="18" charset="0"/>
          </a:endParaRPr>
        </a:p>
      </dgm:t>
    </dgm:pt>
    <dgm:pt modelId="{E27ABD87-073B-4DE4-831A-E07FB4CA0337}">
      <dgm:prSet phldrT="[Text]" custT="1"/>
      <dgm:spPr>
        <a:noFill/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IN" sz="1500">
              <a:solidFill>
                <a:schemeClr val="tx1">
                  <a:lumMod val="50000"/>
                </a:schemeClr>
              </a:solidFill>
              <a:latin typeface="Rockwell" panose="02060603020205020403" pitchFamily="18" charset="0"/>
            </a:rPr>
            <a:t>Have a long-term planning tool that enables </a:t>
          </a:r>
          <a:r>
            <a:rPr lang="en-IN" sz="1500" b="1">
              <a:solidFill>
                <a:schemeClr val="tx1">
                  <a:lumMod val="50000"/>
                </a:schemeClr>
              </a:solidFill>
              <a:latin typeface="Rockwell" panose="02060603020205020403" pitchFamily="18" charset="0"/>
            </a:rPr>
            <a:t>scenario planning </a:t>
          </a:r>
          <a:r>
            <a:rPr lang="en-IN" sz="1500">
              <a:solidFill>
                <a:schemeClr val="tx1">
                  <a:lumMod val="50000"/>
                </a:schemeClr>
              </a:solidFill>
              <a:latin typeface="Rockwell" panose="02060603020205020403" pitchFamily="18" charset="0"/>
            </a:rPr>
            <a:t>basis price modulation</a:t>
          </a:r>
        </a:p>
      </dgm:t>
    </dgm:pt>
    <dgm:pt modelId="{A7796E4C-3431-476D-836E-4DC40068C92A}" type="parTrans" cxnId="{43FE3053-1F72-4257-A036-A6622181EF61}">
      <dgm:prSet/>
      <dgm:spPr/>
      <dgm:t>
        <a:bodyPr/>
        <a:lstStyle/>
        <a:p>
          <a:endParaRPr lang="en-IN">
            <a:latin typeface="Rockwell" panose="02060603020205020403" pitchFamily="18" charset="0"/>
          </a:endParaRPr>
        </a:p>
      </dgm:t>
    </dgm:pt>
    <dgm:pt modelId="{CE237ADB-9AD7-4589-AB01-D82FDE18C5F6}" type="sibTrans" cxnId="{43FE3053-1F72-4257-A036-A6622181EF61}">
      <dgm:prSet/>
      <dgm:spPr/>
      <dgm:t>
        <a:bodyPr/>
        <a:lstStyle/>
        <a:p>
          <a:endParaRPr lang="en-IN">
            <a:latin typeface="Rockwell" panose="02060603020205020403" pitchFamily="18" charset="0"/>
          </a:endParaRPr>
        </a:p>
      </dgm:t>
    </dgm:pt>
    <dgm:pt modelId="{FA367991-1F4F-496D-B4DF-AAD454212BF3}">
      <dgm:prSet custT="1"/>
      <dgm:spPr>
        <a:noFill/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>
              <a:solidFill>
                <a:schemeClr val="tx1">
                  <a:lumMod val="50000"/>
                </a:schemeClr>
              </a:solidFill>
              <a:latin typeface="Rockwell" panose="02060603020205020403" pitchFamily="18" charset="0"/>
            </a:rPr>
            <a:t>Develop a </a:t>
          </a:r>
          <a:r>
            <a:rPr lang="en-US" sz="1500" b="1" kern="1200">
              <a:solidFill>
                <a:schemeClr val="tx1">
                  <a:lumMod val="50000"/>
                </a:schemeClr>
              </a:solidFill>
              <a:latin typeface="Rockwell" panose="02060603020205020403" pitchFamily="18" charset="0"/>
            </a:rPr>
            <a:t>strategic price index </a:t>
          </a:r>
          <a:r>
            <a:rPr lang="en-US" sz="1500" kern="1200">
              <a:solidFill>
                <a:schemeClr val="tx1">
                  <a:lumMod val="50000"/>
                </a:schemeClr>
              </a:solidFill>
              <a:latin typeface="Rockwell" panose="02060603020205020403" pitchFamily="18" charset="0"/>
            </a:rPr>
            <a:t>vs critical competitors by brand, segment or channel</a:t>
          </a:r>
          <a:endParaRPr lang="en-IN" sz="1500" kern="1200">
            <a:solidFill>
              <a:srgbClr val="404040">
                <a:lumMod val="50000"/>
              </a:srgbClr>
            </a:solidFill>
            <a:latin typeface="Rockwell" panose="02060603020205020403" pitchFamily="18" charset="0"/>
            <a:ea typeface="+mn-ea"/>
            <a:cs typeface="+mn-cs"/>
          </a:endParaRPr>
        </a:p>
      </dgm:t>
    </dgm:pt>
    <dgm:pt modelId="{C6FE534C-40C4-4903-87A3-BAF365D5730B}" type="parTrans" cxnId="{A7B33024-28A4-4B59-8ABF-5B77BF2A3DC2}">
      <dgm:prSet/>
      <dgm:spPr/>
      <dgm:t>
        <a:bodyPr/>
        <a:lstStyle/>
        <a:p>
          <a:endParaRPr lang="en-IN">
            <a:latin typeface="Rockwell" panose="02060603020205020403" pitchFamily="18" charset="0"/>
          </a:endParaRPr>
        </a:p>
      </dgm:t>
    </dgm:pt>
    <dgm:pt modelId="{0CE571C3-6EA8-4E4D-B228-35BB5CAA818B}" type="sibTrans" cxnId="{A7B33024-28A4-4B59-8ABF-5B77BF2A3DC2}">
      <dgm:prSet/>
      <dgm:spPr/>
      <dgm:t>
        <a:bodyPr/>
        <a:lstStyle/>
        <a:p>
          <a:endParaRPr lang="en-IN">
            <a:latin typeface="Rockwell" panose="02060603020205020403" pitchFamily="18" charset="0"/>
          </a:endParaRPr>
        </a:p>
      </dgm:t>
    </dgm:pt>
    <dgm:pt modelId="{20433C1C-91B9-4A58-9C30-DD4E93A37AA4}" type="pres">
      <dgm:prSet presAssocID="{C4D81336-8909-4B77-A1AD-A375F36A956D}" presName="Name0" presStyleCnt="0">
        <dgm:presLayoutVars>
          <dgm:chMax val="7"/>
          <dgm:chPref val="7"/>
          <dgm:dir/>
        </dgm:presLayoutVars>
      </dgm:prSet>
      <dgm:spPr/>
    </dgm:pt>
    <dgm:pt modelId="{4817C075-B568-4CED-948F-2D949151EA04}" type="pres">
      <dgm:prSet presAssocID="{C4D81336-8909-4B77-A1AD-A375F36A956D}" presName="Name1" presStyleCnt="0"/>
      <dgm:spPr/>
    </dgm:pt>
    <dgm:pt modelId="{9C906BB6-C1BA-4411-B892-EA779ED7531E}" type="pres">
      <dgm:prSet presAssocID="{C4D81336-8909-4B77-A1AD-A375F36A956D}" presName="cycle" presStyleCnt="0"/>
      <dgm:spPr/>
    </dgm:pt>
    <dgm:pt modelId="{4111CC9E-2024-4F0A-BB75-85F6FBDFE348}" type="pres">
      <dgm:prSet presAssocID="{C4D81336-8909-4B77-A1AD-A375F36A956D}" presName="srcNode" presStyleLbl="node1" presStyleIdx="0" presStyleCnt="3"/>
      <dgm:spPr/>
    </dgm:pt>
    <dgm:pt modelId="{FBCDAF78-9A8A-4A6A-A4F1-12A564843AB5}" type="pres">
      <dgm:prSet presAssocID="{C4D81336-8909-4B77-A1AD-A375F36A956D}" presName="conn" presStyleLbl="parChTrans1D2" presStyleIdx="0" presStyleCnt="1"/>
      <dgm:spPr/>
    </dgm:pt>
    <dgm:pt modelId="{305AA1C0-89DD-4AB9-BA70-2A8B693CDAF8}" type="pres">
      <dgm:prSet presAssocID="{C4D81336-8909-4B77-A1AD-A375F36A956D}" presName="extraNode" presStyleLbl="node1" presStyleIdx="0" presStyleCnt="3"/>
      <dgm:spPr/>
    </dgm:pt>
    <dgm:pt modelId="{DD47AEA5-7D4C-4B2C-B977-4D1416C173D1}" type="pres">
      <dgm:prSet presAssocID="{C4D81336-8909-4B77-A1AD-A375F36A956D}" presName="dstNode" presStyleLbl="node1" presStyleIdx="0" presStyleCnt="3"/>
      <dgm:spPr/>
    </dgm:pt>
    <dgm:pt modelId="{31DB1D15-D20C-45AB-9589-AF6869026804}" type="pres">
      <dgm:prSet presAssocID="{F66971C4-CAB3-452B-A19F-E6EA34F8123D}" presName="text_1" presStyleLbl="node1" presStyleIdx="0" presStyleCnt="3">
        <dgm:presLayoutVars>
          <dgm:bulletEnabled val="1"/>
        </dgm:presLayoutVars>
      </dgm:prSet>
      <dgm:spPr/>
    </dgm:pt>
    <dgm:pt modelId="{4BA3FF23-6EFE-41D0-A937-B71B43925D7F}" type="pres">
      <dgm:prSet presAssocID="{F66971C4-CAB3-452B-A19F-E6EA34F8123D}" presName="accent_1" presStyleCnt="0"/>
      <dgm:spPr/>
    </dgm:pt>
    <dgm:pt modelId="{5F56D0A2-9C26-44D2-8413-C0EED1A88D9F}" type="pres">
      <dgm:prSet presAssocID="{F66971C4-CAB3-452B-A19F-E6EA34F8123D}" presName="accentRepeatNode" presStyleLbl="solidFgAcc1" presStyleIdx="0" presStyleCnt="3"/>
      <dgm:spPr>
        <a:solidFill>
          <a:srgbClr val="FEFEFE"/>
        </a:solidFill>
      </dgm:spPr>
    </dgm:pt>
    <dgm:pt modelId="{F7774426-0516-46CD-82E3-AD46CCF4E540}" type="pres">
      <dgm:prSet presAssocID="{FA367991-1F4F-496D-B4DF-AAD454212BF3}" presName="text_2" presStyleLbl="node1" presStyleIdx="1" presStyleCnt="3">
        <dgm:presLayoutVars>
          <dgm:bulletEnabled val="1"/>
        </dgm:presLayoutVars>
      </dgm:prSet>
      <dgm:spPr/>
    </dgm:pt>
    <dgm:pt modelId="{3509AFF7-1F19-4D3D-8631-FF052008D8E3}" type="pres">
      <dgm:prSet presAssocID="{FA367991-1F4F-496D-B4DF-AAD454212BF3}" presName="accent_2" presStyleCnt="0"/>
      <dgm:spPr/>
    </dgm:pt>
    <dgm:pt modelId="{6371B580-1662-4D9E-B22E-C932C4C34C40}" type="pres">
      <dgm:prSet presAssocID="{FA367991-1F4F-496D-B4DF-AAD454212BF3}" presName="accentRepeatNode" presStyleLbl="solidFgAcc1" presStyleIdx="1" presStyleCnt="3"/>
      <dgm:spPr>
        <a:solidFill>
          <a:srgbClr val="FFFFFF"/>
        </a:solidFill>
      </dgm:spPr>
    </dgm:pt>
    <dgm:pt modelId="{72001A8B-A6C2-49F7-AD14-0FE8BF890B35}" type="pres">
      <dgm:prSet presAssocID="{E27ABD87-073B-4DE4-831A-E07FB4CA0337}" presName="text_3" presStyleLbl="node1" presStyleIdx="2" presStyleCnt="3">
        <dgm:presLayoutVars>
          <dgm:bulletEnabled val="1"/>
        </dgm:presLayoutVars>
      </dgm:prSet>
      <dgm:spPr/>
    </dgm:pt>
    <dgm:pt modelId="{D01CAE43-B072-4FA4-9A12-A8675EA879B6}" type="pres">
      <dgm:prSet presAssocID="{E27ABD87-073B-4DE4-831A-E07FB4CA0337}" presName="accent_3" presStyleCnt="0"/>
      <dgm:spPr/>
    </dgm:pt>
    <dgm:pt modelId="{EE34CDD3-8DF8-4711-B8D9-64819C43C648}" type="pres">
      <dgm:prSet presAssocID="{E27ABD87-073B-4DE4-831A-E07FB4CA0337}" presName="accentRepeatNode" presStyleLbl="solidFgAcc1" presStyleIdx="2" presStyleCnt="3"/>
      <dgm:spPr>
        <a:solidFill>
          <a:srgbClr val="FFFFFF"/>
        </a:solidFill>
      </dgm:spPr>
    </dgm:pt>
  </dgm:ptLst>
  <dgm:cxnLst>
    <dgm:cxn modelId="{A7B33024-28A4-4B59-8ABF-5B77BF2A3DC2}" srcId="{C4D81336-8909-4B77-A1AD-A375F36A956D}" destId="{FA367991-1F4F-496D-B4DF-AAD454212BF3}" srcOrd="1" destOrd="0" parTransId="{C6FE534C-40C4-4903-87A3-BAF365D5730B}" sibTransId="{0CE571C3-6EA8-4E4D-B228-35BB5CAA818B}"/>
    <dgm:cxn modelId="{B4999D26-A21B-490F-B47E-E8BE95CC2363}" type="presOf" srcId="{C4D81336-8909-4B77-A1AD-A375F36A956D}" destId="{20433C1C-91B9-4A58-9C30-DD4E93A37AA4}" srcOrd="0" destOrd="0" presId="urn:microsoft.com/office/officeart/2008/layout/VerticalCurvedList"/>
    <dgm:cxn modelId="{382D7E37-234A-4C9F-A12D-E1E5350D532E}" type="presOf" srcId="{FCD4B02C-AB25-4C99-BED2-DEDCB514B742}" destId="{FBCDAF78-9A8A-4A6A-A4F1-12A564843AB5}" srcOrd="0" destOrd="0" presId="urn:microsoft.com/office/officeart/2008/layout/VerticalCurvedList"/>
    <dgm:cxn modelId="{9630C563-7DF5-4C69-8B3B-20B4E6719A89}" type="presOf" srcId="{E27ABD87-073B-4DE4-831A-E07FB4CA0337}" destId="{72001A8B-A6C2-49F7-AD14-0FE8BF890B35}" srcOrd="0" destOrd="0" presId="urn:microsoft.com/office/officeart/2008/layout/VerticalCurvedList"/>
    <dgm:cxn modelId="{86FF3564-45AD-455F-97D2-6EB5D70906EE}" srcId="{C4D81336-8909-4B77-A1AD-A375F36A956D}" destId="{F66971C4-CAB3-452B-A19F-E6EA34F8123D}" srcOrd="0" destOrd="0" parTransId="{6D993732-8463-4897-8C24-32DAB974BEF4}" sibTransId="{FCD4B02C-AB25-4C99-BED2-DEDCB514B742}"/>
    <dgm:cxn modelId="{43FE3053-1F72-4257-A036-A6622181EF61}" srcId="{C4D81336-8909-4B77-A1AD-A375F36A956D}" destId="{E27ABD87-073B-4DE4-831A-E07FB4CA0337}" srcOrd="2" destOrd="0" parTransId="{A7796E4C-3431-476D-836E-4DC40068C92A}" sibTransId="{CE237ADB-9AD7-4589-AB01-D82FDE18C5F6}"/>
    <dgm:cxn modelId="{E4C10D8E-619F-4F89-9C47-75EF2A33A7A4}" type="presOf" srcId="{FA367991-1F4F-496D-B4DF-AAD454212BF3}" destId="{F7774426-0516-46CD-82E3-AD46CCF4E540}" srcOrd="0" destOrd="0" presId="urn:microsoft.com/office/officeart/2008/layout/VerticalCurvedList"/>
    <dgm:cxn modelId="{CF2EC3A1-D2C0-4C53-AC71-34941767A46A}" type="presOf" srcId="{F66971C4-CAB3-452B-A19F-E6EA34F8123D}" destId="{31DB1D15-D20C-45AB-9589-AF6869026804}" srcOrd="0" destOrd="0" presId="urn:microsoft.com/office/officeart/2008/layout/VerticalCurvedList"/>
    <dgm:cxn modelId="{38E00CEC-D490-4F50-85B1-18144282F0EE}" type="presParOf" srcId="{20433C1C-91B9-4A58-9C30-DD4E93A37AA4}" destId="{4817C075-B568-4CED-948F-2D949151EA04}" srcOrd="0" destOrd="0" presId="urn:microsoft.com/office/officeart/2008/layout/VerticalCurvedList"/>
    <dgm:cxn modelId="{84C25A7D-7E01-46E1-AD53-27593447FC91}" type="presParOf" srcId="{4817C075-B568-4CED-948F-2D949151EA04}" destId="{9C906BB6-C1BA-4411-B892-EA779ED7531E}" srcOrd="0" destOrd="0" presId="urn:microsoft.com/office/officeart/2008/layout/VerticalCurvedList"/>
    <dgm:cxn modelId="{66A6504E-F73F-4463-9DA8-B2B04E9E4A67}" type="presParOf" srcId="{9C906BB6-C1BA-4411-B892-EA779ED7531E}" destId="{4111CC9E-2024-4F0A-BB75-85F6FBDFE348}" srcOrd="0" destOrd="0" presId="urn:microsoft.com/office/officeart/2008/layout/VerticalCurvedList"/>
    <dgm:cxn modelId="{ED9CBE85-9609-4FA6-BDA6-421B49216852}" type="presParOf" srcId="{9C906BB6-C1BA-4411-B892-EA779ED7531E}" destId="{FBCDAF78-9A8A-4A6A-A4F1-12A564843AB5}" srcOrd="1" destOrd="0" presId="urn:microsoft.com/office/officeart/2008/layout/VerticalCurvedList"/>
    <dgm:cxn modelId="{22094061-BAE1-41CD-886F-B2B4BCE924BA}" type="presParOf" srcId="{9C906BB6-C1BA-4411-B892-EA779ED7531E}" destId="{305AA1C0-89DD-4AB9-BA70-2A8B693CDAF8}" srcOrd="2" destOrd="0" presId="urn:microsoft.com/office/officeart/2008/layout/VerticalCurvedList"/>
    <dgm:cxn modelId="{4C1B9FF9-1258-4CAE-83D2-CD95C3E50AD0}" type="presParOf" srcId="{9C906BB6-C1BA-4411-B892-EA779ED7531E}" destId="{DD47AEA5-7D4C-4B2C-B977-4D1416C173D1}" srcOrd="3" destOrd="0" presId="urn:microsoft.com/office/officeart/2008/layout/VerticalCurvedList"/>
    <dgm:cxn modelId="{83796E98-E082-4C6C-AC5B-C267C7AC303D}" type="presParOf" srcId="{4817C075-B568-4CED-948F-2D949151EA04}" destId="{31DB1D15-D20C-45AB-9589-AF6869026804}" srcOrd="1" destOrd="0" presId="urn:microsoft.com/office/officeart/2008/layout/VerticalCurvedList"/>
    <dgm:cxn modelId="{6ED29DBF-16C3-49B2-8169-BFBEA097BAFF}" type="presParOf" srcId="{4817C075-B568-4CED-948F-2D949151EA04}" destId="{4BA3FF23-6EFE-41D0-A937-B71B43925D7F}" srcOrd="2" destOrd="0" presId="urn:microsoft.com/office/officeart/2008/layout/VerticalCurvedList"/>
    <dgm:cxn modelId="{51F6A555-4CAB-477A-930A-87C297EDD0E0}" type="presParOf" srcId="{4BA3FF23-6EFE-41D0-A937-B71B43925D7F}" destId="{5F56D0A2-9C26-44D2-8413-C0EED1A88D9F}" srcOrd="0" destOrd="0" presId="urn:microsoft.com/office/officeart/2008/layout/VerticalCurvedList"/>
    <dgm:cxn modelId="{A84EB28F-79AE-440D-A7A8-A3AF07DAAE35}" type="presParOf" srcId="{4817C075-B568-4CED-948F-2D949151EA04}" destId="{F7774426-0516-46CD-82E3-AD46CCF4E540}" srcOrd="3" destOrd="0" presId="urn:microsoft.com/office/officeart/2008/layout/VerticalCurvedList"/>
    <dgm:cxn modelId="{45555386-130D-480C-9926-74CAA68C26A4}" type="presParOf" srcId="{4817C075-B568-4CED-948F-2D949151EA04}" destId="{3509AFF7-1F19-4D3D-8631-FF052008D8E3}" srcOrd="4" destOrd="0" presId="urn:microsoft.com/office/officeart/2008/layout/VerticalCurvedList"/>
    <dgm:cxn modelId="{B4A7781C-B332-4983-A633-A393D8F7526F}" type="presParOf" srcId="{3509AFF7-1F19-4D3D-8631-FF052008D8E3}" destId="{6371B580-1662-4D9E-B22E-C932C4C34C40}" srcOrd="0" destOrd="0" presId="urn:microsoft.com/office/officeart/2008/layout/VerticalCurvedList"/>
    <dgm:cxn modelId="{D94F46B9-BC6C-439E-A08B-97A129CF4FBF}" type="presParOf" srcId="{4817C075-B568-4CED-948F-2D949151EA04}" destId="{72001A8B-A6C2-49F7-AD14-0FE8BF890B35}" srcOrd="5" destOrd="0" presId="urn:microsoft.com/office/officeart/2008/layout/VerticalCurvedList"/>
    <dgm:cxn modelId="{4697B319-36FF-4D5D-AEC5-5329FFA8D9C3}" type="presParOf" srcId="{4817C075-B568-4CED-948F-2D949151EA04}" destId="{D01CAE43-B072-4FA4-9A12-A8675EA879B6}" srcOrd="6" destOrd="0" presId="urn:microsoft.com/office/officeart/2008/layout/VerticalCurvedList"/>
    <dgm:cxn modelId="{A56D9D8D-F03B-479A-B195-C68762922E75}" type="presParOf" srcId="{D01CAE43-B072-4FA4-9A12-A8675EA879B6}" destId="{EE34CDD3-8DF8-4711-B8D9-64819C43C64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DAF78-9A8A-4A6A-A4F1-12A564843AB5}">
      <dsp:nvSpPr>
        <dsp:cNvPr id="0" name=""/>
        <dsp:cNvSpPr/>
      </dsp:nvSpPr>
      <dsp:spPr>
        <a:xfrm>
          <a:off x="-5942778" y="-909632"/>
          <a:ext cx="7076429" cy="7076429"/>
        </a:xfrm>
        <a:prstGeom prst="blockArc">
          <a:avLst>
            <a:gd name="adj1" fmla="val 18900000"/>
            <a:gd name="adj2" fmla="val 2700000"/>
            <a:gd name="adj3" fmla="val 305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DB1D15-D20C-45AB-9589-AF6869026804}">
      <dsp:nvSpPr>
        <dsp:cNvPr id="0" name=""/>
        <dsp:cNvSpPr/>
      </dsp:nvSpPr>
      <dsp:spPr>
        <a:xfrm>
          <a:off x="729694" y="525716"/>
          <a:ext cx="8402141" cy="1051433"/>
        </a:xfrm>
        <a:prstGeom prst="rect">
          <a:avLst/>
        </a:prstGeom>
        <a:noFill/>
        <a:ln w="1905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575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>
              <a:solidFill>
                <a:srgbClr val="404040">
                  <a:lumMod val="50000"/>
                </a:srgbClr>
              </a:solidFill>
              <a:latin typeface="Rockwell" panose="02060603020205020403" pitchFamily="18" charset="0"/>
              <a:ea typeface="+mn-ea"/>
              <a:cs typeface="+mn-cs"/>
            </a:rPr>
            <a:t>Determine </a:t>
          </a:r>
          <a:r>
            <a:rPr lang="en-GB" sz="1500" b="1" kern="1200">
              <a:solidFill>
                <a:srgbClr val="404040">
                  <a:lumMod val="50000"/>
                </a:srgbClr>
              </a:solidFill>
              <a:latin typeface="Rockwell" panose="02060603020205020403" pitchFamily="18" charset="0"/>
              <a:ea typeface="+mn-ea"/>
              <a:cs typeface="+mn-cs"/>
            </a:rPr>
            <a:t>relative competitive advantage </a:t>
          </a:r>
          <a:r>
            <a:rPr lang="en-GB" sz="1500" kern="1200">
              <a:solidFill>
                <a:srgbClr val="404040">
                  <a:lumMod val="50000"/>
                </a:srgbClr>
              </a:solidFill>
              <a:latin typeface="Rockwell" panose="02060603020205020403" pitchFamily="18" charset="0"/>
              <a:ea typeface="+mn-ea"/>
              <a:cs typeface="+mn-cs"/>
            </a:rPr>
            <a:t>and market share headroom at relevant granularity vs competition</a:t>
          </a:r>
          <a:endParaRPr lang="en-IN" sz="1500" b="1" kern="1200">
            <a:solidFill>
              <a:schemeClr val="tx1">
                <a:lumMod val="50000"/>
              </a:schemeClr>
            </a:solidFill>
            <a:latin typeface="Rockwell" panose="02060603020205020403" pitchFamily="18" charset="0"/>
          </a:endParaRPr>
        </a:p>
      </dsp:txBody>
      <dsp:txXfrm>
        <a:off x="729694" y="525716"/>
        <a:ext cx="8402141" cy="1051433"/>
      </dsp:txXfrm>
    </dsp:sp>
    <dsp:sp modelId="{5F56D0A2-9C26-44D2-8413-C0EED1A88D9F}">
      <dsp:nvSpPr>
        <dsp:cNvPr id="0" name=""/>
        <dsp:cNvSpPr/>
      </dsp:nvSpPr>
      <dsp:spPr>
        <a:xfrm>
          <a:off x="72548" y="394287"/>
          <a:ext cx="1314291" cy="1314291"/>
        </a:xfrm>
        <a:prstGeom prst="ellipse">
          <a:avLst/>
        </a:prstGeom>
        <a:solidFill>
          <a:srgbClr val="FEFEFE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774426-0516-46CD-82E3-AD46CCF4E540}">
      <dsp:nvSpPr>
        <dsp:cNvPr id="0" name=""/>
        <dsp:cNvSpPr/>
      </dsp:nvSpPr>
      <dsp:spPr>
        <a:xfrm>
          <a:off x="1111890" y="2102866"/>
          <a:ext cx="8019945" cy="1051433"/>
        </a:xfrm>
        <a:prstGeom prst="rect">
          <a:avLst/>
        </a:prstGeom>
        <a:noFill/>
        <a:ln w="1905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575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>
                  <a:lumMod val="50000"/>
                </a:schemeClr>
              </a:solidFill>
              <a:latin typeface="Rockwell" panose="02060603020205020403" pitchFamily="18" charset="0"/>
            </a:rPr>
            <a:t>Develop a </a:t>
          </a:r>
          <a:r>
            <a:rPr lang="en-US" sz="1500" b="1" kern="1200">
              <a:solidFill>
                <a:schemeClr val="tx1">
                  <a:lumMod val="50000"/>
                </a:schemeClr>
              </a:solidFill>
              <a:latin typeface="Rockwell" panose="02060603020205020403" pitchFamily="18" charset="0"/>
            </a:rPr>
            <a:t>strategic price index </a:t>
          </a:r>
          <a:r>
            <a:rPr lang="en-US" sz="1500" kern="1200">
              <a:solidFill>
                <a:schemeClr val="tx1">
                  <a:lumMod val="50000"/>
                </a:schemeClr>
              </a:solidFill>
              <a:latin typeface="Rockwell" panose="02060603020205020403" pitchFamily="18" charset="0"/>
            </a:rPr>
            <a:t>vs critical competitors by brand, segment or channel</a:t>
          </a:r>
          <a:endParaRPr lang="en-IN" sz="1500" kern="1200">
            <a:solidFill>
              <a:srgbClr val="404040">
                <a:lumMod val="50000"/>
              </a:srgbClr>
            </a:solidFill>
            <a:latin typeface="Rockwell" panose="02060603020205020403" pitchFamily="18" charset="0"/>
            <a:ea typeface="+mn-ea"/>
            <a:cs typeface="+mn-cs"/>
          </a:endParaRPr>
        </a:p>
      </dsp:txBody>
      <dsp:txXfrm>
        <a:off x="1111890" y="2102866"/>
        <a:ext cx="8019945" cy="1051433"/>
      </dsp:txXfrm>
    </dsp:sp>
    <dsp:sp modelId="{6371B580-1662-4D9E-B22E-C932C4C34C40}">
      <dsp:nvSpPr>
        <dsp:cNvPr id="0" name=""/>
        <dsp:cNvSpPr/>
      </dsp:nvSpPr>
      <dsp:spPr>
        <a:xfrm>
          <a:off x="454744" y="1971436"/>
          <a:ext cx="1314291" cy="1314291"/>
        </a:xfrm>
        <a:prstGeom prst="ellipse">
          <a:avLst/>
        </a:prstGeom>
        <a:solidFill>
          <a:srgbClr val="FFFFFF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001A8B-A6C2-49F7-AD14-0FE8BF890B35}">
      <dsp:nvSpPr>
        <dsp:cNvPr id="0" name=""/>
        <dsp:cNvSpPr/>
      </dsp:nvSpPr>
      <dsp:spPr>
        <a:xfrm>
          <a:off x="729694" y="3680015"/>
          <a:ext cx="8402141" cy="1051433"/>
        </a:xfrm>
        <a:prstGeom prst="rect">
          <a:avLst/>
        </a:prstGeom>
        <a:noFill/>
        <a:ln w="1905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575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>
              <a:solidFill>
                <a:schemeClr val="tx1">
                  <a:lumMod val="50000"/>
                </a:schemeClr>
              </a:solidFill>
              <a:latin typeface="Rockwell" panose="02060603020205020403" pitchFamily="18" charset="0"/>
            </a:rPr>
            <a:t>Have a long-term planning tool that enables </a:t>
          </a:r>
          <a:r>
            <a:rPr lang="en-IN" sz="1500" b="1" kern="1200">
              <a:solidFill>
                <a:schemeClr val="tx1">
                  <a:lumMod val="50000"/>
                </a:schemeClr>
              </a:solidFill>
              <a:latin typeface="Rockwell" panose="02060603020205020403" pitchFamily="18" charset="0"/>
            </a:rPr>
            <a:t>scenario planning </a:t>
          </a:r>
          <a:r>
            <a:rPr lang="en-IN" sz="1500" kern="1200">
              <a:solidFill>
                <a:schemeClr val="tx1">
                  <a:lumMod val="50000"/>
                </a:schemeClr>
              </a:solidFill>
              <a:latin typeface="Rockwell" panose="02060603020205020403" pitchFamily="18" charset="0"/>
            </a:rPr>
            <a:t>basis price modulation</a:t>
          </a:r>
        </a:p>
      </dsp:txBody>
      <dsp:txXfrm>
        <a:off x="729694" y="3680015"/>
        <a:ext cx="8402141" cy="1051433"/>
      </dsp:txXfrm>
    </dsp:sp>
    <dsp:sp modelId="{EE34CDD3-8DF8-4711-B8D9-64819C43C648}">
      <dsp:nvSpPr>
        <dsp:cNvPr id="0" name=""/>
        <dsp:cNvSpPr/>
      </dsp:nvSpPr>
      <dsp:spPr>
        <a:xfrm>
          <a:off x="72548" y="3548586"/>
          <a:ext cx="1314291" cy="1314291"/>
        </a:xfrm>
        <a:prstGeom prst="ellipse">
          <a:avLst/>
        </a:prstGeom>
        <a:solidFill>
          <a:srgbClr val="FFFFFF"/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635186-5CAF-4528-8765-7A9DD5478150}" type="datetimeFigureOut">
              <a:rPr lang="en-IN" smtClean="0"/>
              <a:t>17-01-2025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598F2-8264-424C-B7C8-A0FBC80BA7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5044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32313-68E4-2351-E0BB-E4677325C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00CC8C-BD16-CF9E-E40E-BC8918505E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451DB-C155-BCBF-2FA8-C008D879F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93CBD-B569-EA0B-AB21-A6FFE624B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B8A489-855E-409E-BC50-A1F80FEFCAB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831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40BEE-B78A-CFB2-BB8D-528816B14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B32F62-5782-F268-8DFD-5DE49230C7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687D59-0618-E8A5-BA85-B7DC7065A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76E41-AF86-48AC-7BC5-B1E25DB215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B8A489-855E-409E-BC50-A1F80FEFCAB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0026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5CF7A-C4CE-617F-8C01-4899726DE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04F794-5E50-CFF1-5E85-579846C50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A42902-A695-CE24-160D-A04900589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AC9B2-A878-E5C3-9525-3F70BA3C7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B8A489-855E-409E-BC50-A1F80FEFCAB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515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F4DD6-5E6E-E742-F369-0384A9AC5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5A348-03F9-9489-7C36-B2C1D913B1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6D3AE3-DE24-316C-CC9F-463FB30614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1C8C7-7764-9D3C-FFB6-5D31576AA2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B8A489-855E-409E-BC50-A1F80FEFCAB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4062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6EE02-5C5A-3300-36D1-8BDBFC4C1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21339F-382A-6D22-89F6-7BE6BC87C0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19D22-DCAE-3FFE-BEA0-9AD1209F4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32B87-B730-E3B4-DB22-0FD25CA152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B8A489-855E-409E-BC50-A1F80FEFCAB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3029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4F56E-CD03-371D-47BF-FFF828329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D0266D-CF14-4A58-C696-F0909077E2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4E869E-1E71-123B-C7F1-2B8F8FEE7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BD716-F227-5C1B-BF6F-5697C216F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B8A489-855E-409E-BC50-A1F80FEFCAB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599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D99C3-A458-44AB-5A7E-1406EF27A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54C75A-6A78-8E69-86CF-4CCCC634CF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958BA4-E311-F284-93D6-3040037841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0A07F-E1F2-DDD5-33F0-7343AA4040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B8A489-855E-409E-BC50-A1F80FEFCAB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447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F8AE2-4E9E-FA73-18FC-E7EB65499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5E48C8-1B3B-6F5C-FCC8-2263075C15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445451-9F2B-B202-AB13-486B8019C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97B39-2BA3-89D8-7FC3-9E7732139F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B8A489-855E-409E-BC50-A1F80FEFCAB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527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493CB-36A6-4815-58F8-842FE4A44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2D629D-5057-F8F7-49E4-4842C35154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218CCF-2485-FCB4-4DD2-9DA2194AB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5A815-23D6-5CE5-807E-6652ED2CD0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B8A489-855E-409E-BC50-A1F80FEFCAB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1413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0A3B9-2BBD-2CB0-F571-E35B262A1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F5080F-1558-A6BF-FCF7-A26512B43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C0D1F5-D141-7017-FA09-511422EEF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085F3-FE5F-535C-9E03-457F76C7BB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B8A489-855E-409E-BC50-A1F80FEFCAB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8482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B9F46-AB01-2AFA-ACB3-FADAB73A1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D213D2-9C38-8165-2BD7-814DED97C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C90943-E085-5FD1-0EE5-D12501FA4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25C1B-B6A2-5DC0-ED2E-462A8E8AFF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B8A489-855E-409E-BC50-A1F80FEFCAB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864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07790-06C5-2E95-4C63-526013E52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EDA6EC-6451-DCB2-F512-D7D9882B29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461FB7-34DD-8509-6D3D-2E6D3F96A5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34998-9000-9177-A08F-55EF132A4E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B8A489-855E-409E-BC50-A1F80FEFCAB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428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6D01E-BFDA-4766-9BFD-42852EB2E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25E4F8-FA50-1F7B-DC33-BBD4355729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CD021-4349-BB24-F84D-8D60B6892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7AA60-A81F-F1C0-4BEA-194A0069F5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B8A489-855E-409E-BC50-A1F80FEFCAB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262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19B0F-23BF-C955-64FD-85ED2D2A2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B3439C-16A7-FF5B-61B9-81C0C59E2E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6BC90-C3E8-B583-DCF1-8DFD193E0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E6B0F-DE7C-6868-D81A-9836BEABA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B8A489-855E-409E-BC50-A1F80FEFCAB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726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70234-493D-27C8-F74C-04AD6D33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FE109B-581F-07A6-D399-B66D38FA29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0A2C94-D406-E4D5-6E6A-BE6E2D72D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72B2B-98E0-060D-3A6A-9123159E93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B8A489-855E-409E-BC50-A1F80FEFCAB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409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366AE-D6CB-51D6-C586-D3BDBE47F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4EB631-179A-08CC-FFE9-EA97344F0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93A1C9-70F4-97FC-989B-048800F8F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923E7-5353-AC50-4064-47BE4F9C63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B8A489-855E-409E-BC50-A1F80FEFCAB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4766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1AA30-9191-1811-9595-3FD17033E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A6BB6-1F18-7C6C-7BC7-D8DF1C6614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8EC8FE-82ED-8F6E-894A-F9CEABE1B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24B1A-D3A7-D681-5306-DE6483A26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B8A489-855E-409E-BC50-A1F80FEFCAB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567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5911-ED65-9900-1807-55A4B788E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9F98BA-E12D-12DA-4335-2552D411C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87F98-6308-6E19-1975-BB40B8E69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9ED5-6270-42DA-B55B-B5DBA20AC547}" type="datetimeFigureOut">
              <a:rPr lang="en-GB" smtClean="0"/>
              <a:t>17/01/2025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C840F-1866-7F89-81FC-E242EC27A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62BE0-2256-D7EC-FF56-EAA86BF0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49627-D120-482C-B078-95ACED1C73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187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86341-4D50-2336-D21A-AFFE871B8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6CF46D-7B5E-6796-6212-E4E418376E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821C5-8539-B81E-C366-57FF8F437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9ED5-6270-42DA-B55B-B5DBA20AC547}" type="datetimeFigureOut">
              <a:rPr lang="en-GB" smtClean="0"/>
              <a:t>17/01/2025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56F0E-373D-2AAE-65ED-804769683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95D09-AF19-CCAD-9F17-661C25596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49627-D120-482C-B078-95ACED1C73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01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A254A5-96A6-58E0-43E1-4A599EAE15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C4D78D-F40D-3F2D-B788-91CDDD800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7A321-54DD-8B7B-2245-2B981C13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9ED5-6270-42DA-B55B-B5DBA20AC547}" type="datetimeFigureOut">
              <a:rPr lang="en-GB" smtClean="0"/>
              <a:t>17/01/2025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4B298-9017-10DC-27CA-83AC7A7EE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FA1BB-7FB0-3478-E7CA-3F6DB227B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49627-D120-482C-B078-95ACED1C73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075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35100" y="2484800"/>
            <a:ext cx="6616800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0105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447800" y="2708033"/>
            <a:ext cx="62356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447800" y="4383635"/>
            <a:ext cx="6235600" cy="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5378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9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61979-C118-C646-4D02-D4AAB525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9A1C3-ECD1-06BA-E3E3-B5C29F903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7317D-B958-3FE0-2EB0-816A69FA6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9ED5-6270-42DA-B55B-B5DBA20AC547}" type="datetimeFigureOut">
              <a:rPr lang="en-GB" smtClean="0"/>
              <a:t>17/01/2025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27658-54D4-27C9-3F02-6C4336ADF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DB809-0436-81C9-ED72-E6477DC5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49627-D120-482C-B078-95ACED1C738D}" type="slidenum">
              <a:rPr lang="en-GB" smtClean="0"/>
              <a:t>‹#›</a:t>
            </a:fld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41C720-1659-A89E-C7BF-5C42E3EB56AE}"/>
              </a:ext>
            </a:extLst>
          </p:cNvPr>
          <p:cNvGrpSpPr/>
          <p:nvPr userDrawn="1"/>
        </p:nvGrpSpPr>
        <p:grpSpPr>
          <a:xfrm>
            <a:off x="10222173" y="6419572"/>
            <a:ext cx="1589814" cy="208760"/>
            <a:chOff x="10222173" y="6419572"/>
            <a:chExt cx="1589814" cy="208760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C2A36DC-85E6-1EEC-49FE-8850B8831847}"/>
                </a:ext>
              </a:extLst>
            </p:cNvPr>
            <p:cNvSpPr/>
            <p:nvPr/>
          </p:nvSpPr>
          <p:spPr>
            <a:xfrm>
              <a:off x="10222173" y="6419572"/>
              <a:ext cx="568994" cy="208760"/>
            </a:xfrm>
            <a:custGeom>
              <a:avLst/>
              <a:gdLst>
                <a:gd name="connsiteX0" fmla="*/ 64262 w 632805"/>
                <a:gd name="connsiteY0" fmla="*/ 48220 h 232171"/>
                <a:gd name="connsiteX1" fmla="*/ 64262 w 632805"/>
                <a:gd name="connsiteY1" fmla="*/ 64294 h 232171"/>
                <a:gd name="connsiteX2" fmla="*/ 64262 w 632805"/>
                <a:gd name="connsiteY2" fmla="*/ 65187 h 232171"/>
                <a:gd name="connsiteX3" fmla="*/ 64262 w 632805"/>
                <a:gd name="connsiteY3" fmla="*/ 65187 h 232171"/>
                <a:gd name="connsiteX4" fmla="*/ 65155 w 632805"/>
                <a:gd name="connsiteY4" fmla="*/ 63401 h 232171"/>
                <a:gd name="connsiteX5" fmla="*/ 108889 w 632805"/>
                <a:gd name="connsiteY5" fmla="*/ 45541 h 232171"/>
                <a:gd name="connsiteX6" fmla="*/ 149053 w 632805"/>
                <a:gd name="connsiteY6" fmla="*/ 78581 h 232171"/>
                <a:gd name="connsiteX7" fmla="*/ 149053 w 632805"/>
                <a:gd name="connsiteY7" fmla="*/ 168771 h 232171"/>
                <a:gd name="connsiteX8" fmla="*/ 149053 w 632805"/>
                <a:gd name="connsiteY8" fmla="*/ 168771 h 232171"/>
                <a:gd name="connsiteX9" fmla="*/ 149053 w 632805"/>
                <a:gd name="connsiteY9" fmla="*/ 191095 h 232171"/>
                <a:gd name="connsiteX10" fmla="*/ 128525 w 632805"/>
                <a:gd name="connsiteY10" fmla="*/ 191095 h 232171"/>
                <a:gd name="connsiteX11" fmla="*/ 128525 w 632805"/>
                <a:gd name="connsiteY11" fmla="*/ 164306 h 232171"/>
                <a:gd name="connsiteX12" fmla="*/ 128525 w 632805"/>
                <a:gd name="connsiteY12" fmla="*/ 87511 h 232171"/>
                <a:gd name="connsiteX13" fmla="*/ 97286 w 632805"/>
                <a:gd name="connsiteY13" fmla="*/ 59829 h 232171"/>
                <a:gd name="connsiteX14" fmla="*/ 64262 w 632805"/>
                <a:gd name="connsiteY14" fmla="*/ 85725 h 232171"/>
                <a:gd name="connsiteX15" fmla="*/ 64262 w 632805"/>
                <a:gd name="connsiteY15" fmla="*/ 167878 h 232171"/>
                <a:gd name="connsiteX16" fmla="*/ 64262 w 632805"/>
                <a:gd name="connsiteY16" fmla="*/ 168771 h 232171"/>
                <a:gd name="connsiteX17" fmla="*/ 64262 w 632805"/>
                <a:gd name="connsiteY17" fmla="*/ 191095 h 232171"/>
                <a:gd name="connsiteX18" fmla="*/ 43734 w 632805"/>
                <a:gd name="connsiteY18" fmla="*/ 191095 h 232171"/>
                <a:gd name="connsiteX19" fmla="*/ 43734 w 632805"/>
                <a:gd name="connsiteY19" fmla="*/ 167878 h 232171"/>
                <a:gd name="connsiteX20" fmla="*/ 43734 w 632805"/>
                <a:gd name="connsiteY20" fmla="*/ 65187 h 232171"/>
                <a:gd name="connsiteX21" fmla="*/ 43734 w 632805"/>
                <a:gd name="connsiteY21" fmla="*/ 46434 h 232171"/>
                <a:gd name="connsiteX22" fmla="*/ 47304 w 632805"/>
                <a:gd name="connsiteY22" fmla="*/ 46434 h 232171"/>
                <a:gd name="connsiteX23" fmla="*/ 58015 w 632805"/>
                <a:gd name="connsiteY23" fmla="*/ 46434 h 232171"/>
                <a:gd name="connsiteX24" fmla="*/ 64262 w 632805"/>
                <a:gd name="connsiteY24" fmla="*/ 46434 h 232171"/>
                <a:gd name="connsiteX25" fmla="*/ 339163 w 632805"/>
                <a:gd name="connsiteY25" fmla="*/ 164306 h 232171"/>
                <a:gd name="connsiteX26" fmla="*/ 382004 w 632805"/>
                <a:gd name="connsiteY26" fmla="*/ 183952 h 232171"/>
                <a:gd name="connsiteX27" fmla="*/ 413243 w 632805"/>
                <a:gd name="connsiteY27" fmla="*/ 160734 h 232171"/>
                <a:gd name="connsiteX28" fmla="*/ 381112 w 632805"/>
                <a:gd name="connsiteY28" fmla="*/ 131266 h 232171"/>
                <a:gd name="connsiteX29" fmla="*/ 343625 w 632805"/>
                <a:gd name="connsiteY29" fmla="*/ 107156 h 232171"/>
                <a:gd name="connsiteX30" fmla="*/ 344518 w 632805"/>
                <a:gd name="connsiteY30" fmla="*/ 121444 h 232171"/>
                <a:gd name="connsiteX31" fmla="*/ 276685 w 632805"/>
                <a:gd name="connsiteY31" fmla="*/ 197346 h 232171"/>
                <a:gd name="connsiteX32" fmla="*/ 208853 w 632805"/>
                <a:gd name="connsiteY32" fmla="*/ 121444 h 232171"/>
                <a:gd name="connsiteX33" fmla="*/ 237414 w 632805"/>
                <a:gd name="connsiteY33" fmla="*/ 59829 h 232171"/>
                <a:gd name="connsiteX34" fmla="*/ 191002 w 632805"/>
                <a:gd name="connsiteY34" fmla="*/ 59829 h 232171"/>
                <a:gd name="connsiteX35" fmla="*/ 191002 w 632805"/>
                <a:gd name="connsiteY35" fmla="*/ 168771 h 232171"/>
                <a:gd name="connsiteX36" fmla="*/ 191002 w 632805"/>
                <a:gd name="connsiteY36" fmla="*/ 168771 h 232171"/>
                <a:gd name="connsiteX37" fmla="*/ 191002 w 632805"/>
                <a:gd name="connsiteY37" fmla="*/ 191095 h 232171"/>
                <a:gd name="connsiteX38" fmla="*/ 170474 w 632805"/>
                <a:gd name="connsiteY38" fmla="*/ 191095 h 232171"/>
                <a:gd name="connsiteX39" fmla="*/ 170474 w 632805"/>
                <a:gd name="connsiteY39" fmla="*/ 169664 h 232171"/>
                <a:gd name="connsiteX40" fmla="*/ 170474 w 632805"/>
                <a:gd name="connsiteY40" fmla="*/ 168771 h 232171"/>
                <a:gd name="connsiteX41" fmla="*/ 170474 w 632805"/>
                <a:gd name="connsiteY41" fmla="*/ 59829 h 232171"/>
                <a:gd name="connsiteX42" fmla="*/ 152623 w 632805"/>
                <a:gd name="connsiteY42" fmla="*/ 59829 h 232171"/>
                <a:gd name="connsiteX43" fmla="*/ 152623 w 632805"/>
                <a:gd name="connsiteY43" fmla="*/ 46434 h 232171"/>
                <a:gd name="connsiteX44" fmla="*/ 171366 w 632805"/>
                <a:gd name="connsiteY44" fmla="*/ 46434 h 232171"/>
                <a:gd name="connsiteX45" fmla="*/ 214208 w 632805"/>
                <a:gd name="connsiteY45" fmla="*/ 2679 h 232171"/>
                <a:gd name="connsiteX46" fmla="*/ 242769 w 632805"/>
                <a:gd name="connsiteY46" fmla="*/ 6251 h 232171"/>
                <a:gd name="connsiteX47" fmla="*/ 242769 w 632805"/>
                <a:gd name="connsiteY47" fmla="*/ 25003 h 232171"/>
                <a:gd name="connsiteX48" fmla="*/ 242769 w 632805"/>
                <a:gd name="connsiteY48" fmla="*/ 27682 h 232171"/>
                <a:gd name="connsiteX49" fmla="*/ 241876 w 632805"/>
                <a:gd name="connsiteY49" fmla="*/ 27682 h 232171"/>
                <a:gd name="connsiteX50" fmla="*/ 209745 w 632805"/>
                <a:gd name="connsiteY50" fmla="*/ 16073 h 232171"/>
                <a:gd name="connsiteX51" fmla="*/ 190110 w 632805"/>
                <a:gd name="connsiteY51" fmla="*/ 46434 h 232171"/>
                <a:gd name="connsiteX52" fmla="*/ 266867 w 632805"/>
                <a:gd name="connsiteY52" fmla="*/ 46434 h 232171"/>
                <a:gd name="connsiteX53" fmla="*/ 276685 w 632805"/>
                <a:gd name="connsiteY53" fmla="*/ 45541 h 232171"/>
                <a:gd name="connsiteX54" fmla="*/ 338270 w 632805"/>
                <a:gd name="connsiteY54" fmla="*/ 89297 h 232171"/>
                <a:gd name="connsiteX55" fmla="*/ 338270 w 632805"/>
                <a:gd name="connsiteY55" fmla="*/ 84832 h 232171"/>
                <a:gd name="connsiteX56" fmla="*/ 391822 w 632805"/>
                <a:gd name="connsiteY56" fmla="*/ 46434 h 232171"/>
                <a:gd name="connsiteX57" fmla="*/ 394500 w 632805"/>
                <a:gd name="connsiteY57" fmla="*/ 46434 h 232171"/>
                <a:gd name="connsiteX58" fmla="*/ 425738 w 632805"/>
                <a:gd name="connsiteY58" fmla="*/ 51792 h 232171"/>
                <a:gd name="connsiteX59" fmla="*/ 432878 w 632805"/>
                <a:gd name="connsiteY59" fmla="*/ 70545 h 232171"/>
                <a:gd name="connsiteX60" fmla="*/ 441804 w 632805"/>
                <a:gd name="connsiteY60" fmla="*/ 91976 h 232171"/>
                <a:gd name="connsiteX61" fmla="*/ 465010 w 632805"/>
                <a:gd name="connsiteY61" fmla="*/ 148233 h 232171"/>
                <a:gd name="connsiteX62" fmla="*/ 467687 w 632805"/>
                <a:gd name="connsiteY62" fmla="*/ 157163 h 232171"/>
                <a:gd name="connsiteX63" fmla="*/ 470365 w 632805"/>
                <a:gd name="connsiteY63" fmla="*/ 148233 h 232171"/>
                <a:gd name="connsiteX64" fmla="*/ 499818 w 632805"/>
                <a:gd name="connsiteY64" fmla="*/ 75902 h 232171"/>
                <a:gd name="connsiteX65" fmla="*/ 549800 w 632805"/>
                <a:gd name="connsiteY65" fmla="*/ 47327 h 232171"/>
                <a:gd name="connsiteX66" fmla="*/ 580146 w 632805"/>
                <a:gd name="connsiteY66" fmla="*/ 52685 h 232171"/>
                <a:gd name="connsiteX67" fmla="*/ 580146 w 632805"/>
                <a:gd name="connsiteY67" fmla="*/ 74116 h 232171"/>
                <a:gd name="connsiteX68" fmla="*/ 543553 w 632805"/>
                <a:gd name="connsiteY68" fmla="*/ 59829 h 232171"/>
                <a:gd name="connsiteX69" fmla="*/ 515884 w 632805"/>
                <a:gd name="connsiteY69" fmla="*/ 83939 h 232171"/>
                <a:gd name="connsiteX70" fmla="*/ 548908 w 632805"/>
                <a:gd name="connsiteY70" fmla="*/ 112514 h 232171"/>
                <a:gd name="connsiteX71" fmla="*/ 588179 w 632805"/>
                <a:gd name="connsiteY71" fmla="*/ 153591 h 232171"/>
                <a:gd name="connsiteX72" fmla="*/ 532842 w 632805"/>
                <a:gd name="connsiteY72" fmla="*/ 198239 h 232171"/>
                <a:gd name="connsiteX73" fmla="*/ 493571 w 632805"/>
                <a:gd name="connsiteY73" fmla="*/ 187523 h 232171"/>
                <a:gd name="connsiteX74" fmla="*/ 493571 w 632805"/>
                <a:gd name="connsiteY74" fmla="*/ 162520 h 232171"/>
                <a:gd name="connsiteX75" fmla="*/ 494463 w 632805"/>
                <a:gd name="connsiteY75" fmla="*/ 163413 h 232171"/>
                <a:gd name="connsiteX76" fmla="*/ 539090 w 632805"/>
                <a:gd name="connsiteY76" fmla="*/ 183952 h 232171"/>
                <a:gd name="connsiteX77" fmla="*/ 570329 w 632805"/>
                <a:gd name="connsiteY77" fmla="*/ 160734 h 232171"/>
                <a:gd name="connsiteX78" fmla="*/ 538197 w 632805"/>
                <a:gd name="connsiteY78" fmla="*/ 131266 h 232171"/>
                <a:gd name="connsiteX79" fmla="*/ 500711 w 632805"/>
                <a:gd name="connsiteY79" fmla="*/ 102691 h 232171"/>
                <a:gd name="connsiteX80" fmla="*/ 447159 w 632805"/>
                <a:gd name="connsiteY80" fmla="*/ 232172 h 232171"/>
                <a:gd name="connsiteX81" fmla="*/ 427523 w 632805"/>
                <a:gd name="connsiteY81" fmla="*/ 232172 h 232171"/>
                <a:gd name="connsiteX82" fmla="*/ 431986 w 632805"/>
                <a:gd name="connsiteY82" fmla="*/ 223242 h 232171"/>
                <a:gd name="connsiteX83" fmla="*/ 436449 w 632805"/>
                <a:gd name="connsiteY83" fmla="*/ 215206 h 232171"/>
                <a:gd name="connsiteX84" fmla="*/ 436449 w 632805"/>
                <a:gd name="connsiteY84" fmla="*/ 215206 h 232171"/>
                <a:gd name="connsiteX85" fmla="*/ 455192 w 632805"/>
                <a:gd name="connsiteY85" fmla="*/ 175022 h 232171"/>
                <a:gd name="connsiteX86" fmla="*/ 416813 w 632805"/>
                <a:gd name="connsiteY86" fmla="*/ 82153 h 232171"/>
                <a:gd name="connsiteX87" fmla="*/ 415028 w 632805"/>
                <a:gd name="connsiteY87" fmla="*/ 76795 h 232171"/>
                <a:gd name="connsiteX88" fmla="*/ 400747 w 632805"/>
                <a:gd name="connsiteY88" fmla="*/ 60722 h 232171"/>
                <a:gd name="connsiteX89" fmla="*/ 385574 w 632805"/>
                <a:gd name="connsiteY89" fmla="*/ 58043 h 232171"/>
                <a:gd name="connsiteX90" fmla="*/ 357013 w 632805"/>
                <a:gd name="connsiteY90" fmla="*/ 82153 h 232171"/>
                <a:gd name="connsiteX91" fmla="*/ 390929 w 632805"/>
                <a:gd name="connsiteY91" fmla="*/ 110728 h 232171"/>
                <a:gd name="connsiteX92" fmla="*/ 430201 w 632805"/>
                <a:gd name="connsiteY92" fmla="*/ 151805 h 232171"/>
                <a:gd name="connsiteX93" fmla="*/ 374864 w 632805"/>
                <a:gd name="connsiteY93" fmla="*/ 196453 h 232171"/>
                <a:gd name="connsiteX94" fmla="*/ 338270 w 632805"/>
                <a:gd name="connsiteY94" fmla="*/ 187523 h 232171"/>
                <a:gd name="connsiteX95" fmla="*/ 338270 w 632805"/>
                <a:gd name="connsiteY95" fmla="*/ 164306 h 232171"/>
                <a:gd name="connsiteX96" fmla="*/ 434664 w 632805"/>
                <a:gd name="connsiteY96" fmla="*/ 70545 h 232171"/>
                <a:gd name="connsiteX97" fmla="*/ 435556 w 632805"/>
                <a:gd name="connsiteY97" fmla="*/ 73223 h 232171"/>
                <a:gd name="connsiteX98" fmla="*/ 443589 w 632805"/>
                <a:gd name="connsiteY98" fmla="*/ 91976 h 232171"/>
                <a:gd name="connsiteX99" fmla="*/ 434664 w 632805"/>
                <a:gd name="connsiteY99" fmla="*/ 70545 h 232171"/>
                <a:gd name="connsiteX100" fmla="*/ 432878 w 632805"/>
                <a:gd name="connsiteY100" fmla="*/ 224135 h 232171"/>
                <a:gd name="connsiteX101" fmla="*/ 437341 w 632805"/>
                <a:gd name="connsiteY101" fmla="*/ 216098 h 232171"/>
                <a:gd name="connsiteX102" fmla="*/ 432878 w 632805"/>
                <a:gd name="connsiteY102" fmla="*/ 224135 h 232171"/>
                <a:gd name="connsiteX103" fmla="*/ 417705 w 632805"/>
                <a:gd name="connsiteY103" fmla="*/ 82153 h 232171"/>
                <a:gd name="connsiteX104" fmla="*/ 416813 w 632805"/>
                <a:gd name="connsiteY104" fmla="*/ 80367 h 232171"/>
                <a:gd name="connsiteX105" fmla="*/ 417705 w 632805"/>
                <a:gd name="connsiteY105" fmla="*/ 82153 h 232171"/>
                <a:gd name="connsiteX106" fmla="*/ 230274 w 632805"/>
                <a:gd name="connsiteY106" fmla="*/ 123230 h 232171"/>
                <a:gd name="connsiteX107" fmla="*/ 277578 w 632805"/>
                <a:gd name="connsiteY107" fmla="*/ 183952 h 232171"/>
                <a:gd name="connsiteX108" fmla="*/ 323097 w 632805"/>
                <a:gd name="connsiteY108" fmla="*/ 121444 h 232171"/>
                <a:gd name="connsiteX109" fmla="*/ 275793 w 632805"/>
                <a:gd name="connsiteY109" fmla="*/ 60722 h 232171"/>
                <a:gd name="connsiteX110" fmla="*/ 230274 w 632805"/>
                <a:gd name="connsiteY110" fmla="*/ 123230 h 232171"/>
                <a:gd name="connsiteX111" fmla="*/ 0 w 632805"/>
                <a:gd name="connsiteY111" fmla="*/ 26789 h 232171"/>
                <a:gd name="connsiteX112" fmla="*/ 0 w 632805"/>
                <a:gd name="connsiteY112" fmla="*/ 26789 h 232171"/>
                <a:gd name="connsiteX113" fmla="*/ 0 w 632805"/>
                <a:gd name="connsiteY113" fmla="*/ 3572 h 232171"/>
                <a:gd name="connsiteX114" fmla="*/ 22313 w 632805"/>
                <a:gd name="connsiteY114" fmla="*/ 3572 h 232171"/>
                <a:gd name="connsiteX115" fmla="*/ 22313 w 632805"/>
                <a:gd name="connsiteY115" fmla="*/ 25896 h 232171"/>
                <a:gd name="connsiteX116" fmla="*/ 22313 w 632805"/>
                <a:gd name="connsiteY116" fmla="*/ 25896 h 232171"/>
                <a:gd name="connsiteX117" fmla="*/ 22313 w 632805"/>
                <a:gd name="connsiteY117" fmla="*/ 168771 h 232171"/>
                <a:gd name="connsiteX118" fmla="*/ 22313 w 632805"/>
                <a:gd name="connsiteY118" fmla="*/ 169664 h 232171"/>
                <a:gd name="connsiteX119" fmla="*/ 22313 w 632805"/>
                <a:gd name="connsiteY119" fmla="*/ 191988 h 232171"/>
                <a:gd name="connsiteX120" fmla="*/ 0 w 632805"/>
                <a:gd name="connsiteY120" fmla="*/ 191988 h 232171"/>
                <a:gd name="connsiteX121" fmla="*/ 0 w 632805"/>
                <a:gd name="connsiteY121" fmla="*/ 169664 h 232171"/>
                <a:gd name="connsiteX122" fmla="*/ 0 w 632805"/>
                <a:gd name="connsiteY122" fmla="*/ 169664 h 232171"/>
                <a:gd name="connsiteX123" fmla="*/ 0 w 632805"/>
                <a:gd name="connsiteY123" fmla="*/ 26789 h 232171"/>
                <a:gd name="connsiteX124" fmla="*/ 610493 w 632805"/>
                <a:gd name="connsiteY124" fmla="*/ 10716 h 232171"/>
                <a:gd name="connsiteX125" fmla="*/ 614955 w 632805"/>
                <a:gd name="connsiteY125" fmla="*/ 10716 h 232171"/>
                <a:gd name="connsiteX126" fmla="*/ 618525 w 632805"/>
                <a:gd name="connsiteY126" fmla="*/ 13395 h 232171"/>
                <a:gd name="connsiteX127" fmla="*/ 615848 w 632805"/>
                <a:gd name="connsiteY127" fmla="*/ 16073 h 232171"/>
                <a:gd name="connsiteX128" fmla="*/ 611385 w 632805"/>
                <a:gd name="connsiteY128" fmla="*/ 16073 h 232171"/>
                <a:gd name="connsiteX129" fmla="*/ 611385 w 632805"/>
                <a:gd name="connsiteY129" fmla="*/ 10716 h 232171"/>
                <a:gd name="connsiteX130" fmla="*/ 606922 w 632805"/>
                <a:gd name="connsiteY130" fmla="*/ 27682 h 232171"/>
                <a:gd name="connsiteX131" fmla="*/ 610493 w 632805"/>
                <a:gd name="connsiteY131" fmla="*/ 27682 h 232171"/>
                <a:gd name="connsiteX132" fmla="*/ 610493 w 632805"/>
                <a:gd name="connsiteY132" fmla="*/ 19645 h 232171"/>
                <a:gd name="connsiteX133" fmla="*/ 614955 w 632805"/>
                <a:gd name="connsiteY133" fmla="*/ 19645 h 232171"/>
                <a:gd name="connsiteX134" fmla="*/ 618525 w 632805"/>
                <a:gd name="connsiteY134" fmla="*/ 27682 h 232171"/>
                <a:gd name="connsiteX135" fmla="*/ 622988 w 632805"/>
                <a:gd name="connsiteY135" fmla="*/ 27682 h 232171"/>
                <a:gd name="connsiteX136" fmla="*/ 619418 w 632805"/>
                <a:gd name="connsiteY136" fmla="*/ 18752 h 232171"/>
                <a:gd name="connsiteX137" fmla="*/ 622988 w 632805"/>
                <a:gd name="connsiteY137" fmla="*/ 13395 h 232171"/>
                <a:gd name="connsiteX138" fmla="*/ 614955 w 632805"/>
                <a:gd name="connsiteY138" fmla="*/ 7144 h 232171"/>
                <a:gd name="connsiteX139" fmla="*/ 607815 w 632805"/>
                <a:gd name="connsiteY139" fmla="*/ 7144 h 232171"/>
                <a:gd name="connsiteX140" fmla="*/ 607815 w 632805"/>
                <a:gd name="connsiteY140" fmla="*/ 27682 h 232171"/>
                <a:gd name="connsiteX141" fmla="*/ 597105 w 632805"/>
                <a:gd name="connsiteY141" fmla="*/ 17859 h 232171"/>
                <a:gd name="connsiteX142" fmla="*/ 613170 w 632805"/>
                <a:gd name="connsiteY142" fmla="*/ 1786 h 232171"/>
                <a:gd name="connsiteX143" fmla="*/ 629236 w 632805"/>
                <a:gd name="connsiteY143" fmla="*/ 17859 h 232171"/>
                <a:gd name="connsiteX144" fmla="*/ 613170 w 632805"/>
                <a:gd name="connsiteY144" fmla="*/ 33933 h 232171"/>
                <a:gd name="connsiteX145" fmla="*/ 597105 w 632805"/>
                <a:gd name="connsiteY145" fmla="*/ 17859 h 232171"/>
                <a:gd name="connsiteX146" fmla="*/ 614063 w 632805"/>
                <a:gd name="connsiteY146" fmla="*/ 37505 h 232171"/>
                <a:gd name="connsiteX147" fmla="*/ 632806 w 632805"/>
                <a:gd name="connsiteY147" fmla="*/ 18752 h 232171"/>
                <a:gd name="connsiteX148" fmla="*/ 614063 w 632805"/>
                <a:gd name="connsiteY148" fmla="*/ 0 h 232171"/>
                <a:gd name="connsiteX149" fmla="*/ 595319 w 632805"/>
                <a:gd name="connsiteY149" fmla="*/ 18752 h 232171"/>
                <a:gd name="connsiteX150" fmla="*/ 614063 w 632805"/>
                <a:gd name="connsiteY150" fmla="*/ 37505 h 232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632805" h="232171">
                  <a:moveTo>
                    <a:pt x="64262" y="48220"/>
                  </a:moveTo>
                  <a:lnTo>
                    <a:pt x="64262" y="64294"/>
                  </a:lnTo>
                  <a:lnTo>
                    <a:pt x="64262" y="65187"/>
                  </a:lnTo>
                  <a:lnTo>
                    <a:pt x="64262" y="65187"/>
                  </a:lnTo>
                  <a:cubicBezTo>
                    <a:pt x="64262" y="64294"/>
                    <a:pt x="65155" y="64294"/>
                    <a:pt x="65155" y="63401"/>
                  </a:cubicBezTo>
                  <a:cubicBezTo>
                    <a:pt x="73188" y="54471"/>
                    <a:pt x="83898" y="45541"/>
                    <a:pt x="108889" y="45541"/>
                  </a:cubicBezTo>
                  <a:cubicBezTo>
                    <a:pt x="132987" y="45541"/>
                    <a:pt x="148161" y="66080"/>
                    <a:pt x="149053" y="78581"/>
                  </a:cubicBezTo>
                  <a:lnTo>
                    <a:pt x="149053" y="168771"/>
                  </a:lnTo>
                  <a:lnTo>
                    <a:pt x="149053" y="168771"/>
                  </a:lnTo>
                  <a:lnTo>
                    <a:pt x="149053" y="191095"/>
                  </a:lnTo>
                  <a:lnTo>
                    <a:pt x="128525" y="191095"/>
                  </a:lnTo>
                  <a:lnTo>
                    <a:pt x="128525" y="164306"/>
                  </a:lnTo>
                  <a:lnTo>
                    <a:pt x="128525" y="87511"/>
                  </a:lnTo>
                  <a:cubicBezTo>
                    <a:pt x="128525" y="71438"/>
                    <a:pt x="114244" y="59829"/>
                    <a:pt x="97286" y="59829"/>
                  </a:cubicBezTo>
                  <a:cubicBezTo>
                    <a:pt x="83006" y="59829"/>
                    <a:pt x="65155" y="72331"/>
                    <a:pt x="64262" y="85725"/>
                  </a:cubicBezTo>
                  <a:lnTo>
                    <a:pt x="64262" y="167878"/>
                  </a:lnTo>
                  <a:lnTo>
                    <a:pt x="64262" y="168771"/>
                  </a:lnTo>
                  <a:lnTo>
                    <a:pt x="64262" y="191095"/>
                  </a:lnTo>
                  <a:lnTo>
                    <a:pt x="43734" y="191095"/>
                  </a:lnTo>
                  <a:lnTo>
                    <a:pt x="43734" y="167878"/>
                  </a:lnTo>
                  <a:lnTo>
                    <a:pt x="43734" y="65187"/>
                  </a:lnTo>
                  <a:lnTo>
                    <a:pt x="43734" y="46434"/>
                  </a:lnTo>
                  <a:lnTo>
                    <a:pt x="47304" y="46434"/>
                  </a:lnTo>
                  <a:lnTo>
                    <a:pt x="58015" y="46434"/>
                  </a:lnTo>
                  <a:lnTo>
                    <a:pt x="64262" y="46434"/>
                  </a:lnTo>
                  <a:close/>
                  <a:moveTo>
                    <a:pt x="339163" y="164306"/>
                  </a:moveTo>
                  <a:cubicBezTo>
                    <a:pt x="353443" y="176808"/>
                    <a:pt x="365939" y="183952"/>
                    <a:pt x="382004" y="183952"/>
                  </a:cubicBezTo>
                  <a:cubicBezTo>
                    <a:pt x="398070" y="183952"/>
                    <a:pt x="413243" y="175915"/>
                    <a:pt x="413243" y="160734"/>
                  </a:cubicBezTo>
                  <a:cubicBezTo>
                    <a:pt x="413243" y="147340"/>
                    <a:pt x="401640" y="140196"/>
                    <a:pt x="381112" y="131266"/>
                  </a:cubicBezTo>
                  <a:cubicBezTo>
                    <a:pt x="364153" y="124123"/>
                    <a:pt x="350765" y="118765"/>
                    <a:pt x="343625" y="107156"/>
                  </a:cubicBezTo>
                  <a:cubicBezTo>
                    <a:pt x="344518" y="111621"/>
                    <a:pt x="344518" y="116979"/>
                    <a:pt x="344518" y="121444"/>
                  </a:cubicBezTo>
                  <a:cubicBezTo>
                    <a:pt x="344518" y="163413"/>
                    <a:pt x="314172" y="197346"/>
                    <a:pt x="276685" y="197346"/>
                  </a:cubicBezTo>
                  <a:cubicBezTo>
                    <a:pt x="239199" y="197346"/>
                    <a:pt x="208853" y="163413"/>
                    <a:pt x="208853" y="121444"/>
                  </a:cubicBezTo>
                  <a:cubicBezTo>
                    <a:pt x="208853" y="96441"/>
                    <a:pt x="219563" y="73223"/>
                    <a:pt x="237414" y="59829"/>
                  </a:cubicBezTo>
                  <a:lnTo>
                    <a:pt x="191002" y="59829"/>
                  </a:lnTo>
                  <a:lnTo>
                    <a:pt x="191002" y="168771"/>
                  </a:lnTo>
                  <a:lnTo>
                    <a:pt x="191002" y="168771"/>
                  </a:lnTo>
                  <a:lnTo>
                    <a:pt x="191002" y="191095"/>
                  </a:lnTo>
                  <a:lnTo>
                    <a:pt x="170474" y="191095"/>
                  </a:lnTo>
                  <a:lnTo>
                    <a:pt x="170474" y="169664"/>
                  </a:lnTo>
                  <a:cubicBezTo>
                    <a:pt x="170474" y="169664"/>
                    <a:pt x="170474" y="168771"/>
                    <a:pt x="170474" y="168771"/>
                  </a:cubicBezTo>
                  <a:lnTo>
                    <a:pt x="170474" y="59829"/>
                  </a:lnTo>
                  <a:lnTo>
                    <a:pt x="152623" y="59829"/>
                  </a:lnTo>
                  <a:lnTo>
                    <a:pt x="152623" y="46434"/>
                  </a:lnTo>
                  <a:lnTo>
                    <a:pt x="171366" y="46434"/>
                  </a:lnTo>
                  <a:cubicBezTo>
                    <a:pt x="174044" y="18752"/>
                    <a:pt x="191002" y="2679"/>
                    <a:pt x="214208" y="2679"/>
                  </a:cubicBezTo>
                  <a:cubicBezTo>
                    <a:pt x="229381" y="2679"/>
                    <a:pt x="238306" y="4465"/>
                    <a:pt x="242769" y="6251"/>
                  </a:cubicBezTo>
                  <a:lnTo>
                    <a:pt x="242769" y="25003"/>
                  </a:lnTo>
                  <a:cubicBezTo>
                    <a:pt x="242769" y="26789"/>
                    <a:pt x="242769" y="27682"/>
                    <a:pt x="242769" y="27682"/>
                  </a:cubicBezTo>
                  <a:cubicBezTo>
                    <a:pt x="242769" y="27682"/>
                    <a:pt x="241876" y="27682"/>
                    <a:pt x="241876" y="27682"/>
                  </a:cubicBezTo>
                  <a:cubicBezTo>
                    <a:pt x="234736" y="20538"/>
                    <a:pt x="227596" y="16073"/>
                    <a:pt x="209745" y="16073"/>
                  </a:cubicBezTo>
                  <a:cubicBezTo>
                    <a:pt x="196357" y="16073"/>
                    <a:pt x="187432" y="26789"/>
                    <a:pt x="190110" y="46434"/>
                  </a:cubicBezTo>
                  <a:lnTo>
                    <a:pt x="266867" y="46434"/>
                  </a:lnTo>
                  <a:cubicBezTo>
                    <a:pt x="270438" y="45541"/>
                    <a:pt x="273115" y="45541"/>
                    <a:pt x="276685" y="45541"/>
                  </a:cubicBezTo>
                  <a:cubicBezTo>
                    <a:pt x="304354" y="45541"/>
                    <a:pt x="327560" y="63401"/>
                    <a:pt x="338270" y="89297"/>
                  </a:cubicBezTo>
                  <a:cubicBezTo>
                    <a:pt x="338270" y="87511"/>
                    <a:pt x="338270" y="86618"/>
                    <a:pt x="338270" y="84832"/>
                  </a:cubicBezTo>
                  <a:cubicBezTo>
                    <a:pt x="338270" y="58043"/>
                    <a:pt x="364153" y="46434"/>
                    <a:pt x="391822" y="46434"/>
                  </a:cubicBezTo>
                  <a:cubicBezTo>
                    <a:pt x="392715" y="46434"/>
                    <a:pt x="393607" y="46434"/>
                    <a:pt x="394500" y="46434"/>
                  </a:cubicBezTo>
                  <a:cubicBezTo>
                    <a:pt x="404317" y="46434"/>
                    <a:pt x="417705" y="49113"/>
                    <a:pt x="425738" y="51792"/>
                  </a:cubicBezTo>
                  <a:lnTo>
                    <a:pt x="432878" y="70545"/>
                  </a:lnTo>
                  <a:lnTo>
                    <a:pt x="441804" y="91976"/>
                  </a:lnTo>
                  <a:lnTo>
                    <a:pt x="465010" y="148233"/>
                  </a:lnTo>
                  <a:lnTo>
                    <a:pt x="467687" y="157163"/>
                  </a:lnTo>
                  <a:lnTo>
                    <a:pt x="470365" y="148233"/>
                  </a:lnTo>
                  <a:lnTo>
                    <a:pt x="499818" y="75902"/>
                  </a:lnTo>
                  <a:cubicBezTo>
                    <a:pt x="505174" y="56257"/>
                    <a:pt x="526594" y="47327"/>
                    <a:pt x="549800" y="47327"/>
                  </a:cubicBezTo>
                  <a:cubicBezTo>
                    <a:pt x="561403" y="47327"/>
                    <a:pt x="570329" y="49113"/>
                    <a:pt x="580146" y="52685"/>
                  </a:cubicBezTo>
                  <a:lnTo>
                    <a:pt x="580146" y="74116"/>
                  </a:lnTo>
                  <a:cubicBezTo>
                    <a:pt x="567651" y="65187"/>
                    <a:pt x="557833" y="59829"/>
                    <a:pt x="543553" y="59829"/>
                  </a:cubicBezTo>
                  <a:cubicBezTo>
                    <a:pt x="531057" y="59829"/>
                    <a:pt x="515884" y="65187"/>
                    <a:pt x="515884" y="83939"/>
                  </a:cubicBezTo>
                  <a:cubicBezTo>
                    <a:pt x="515884" y="98227"/>
                    <a:pt x="523917" y="100905"/>
                    <a:pt x="548908" y="112514"/>
                  </a:cubicBezTo>
                  <a:cubicBezTo>
                    <a:pt x="569436" y="121444"/>
                    <a:pt x="588179" y="131266"/>
                    <a:pt x="588179" y="153591"/>
                  </a:cubicBezTo>
                  <a:cubicBezTo>
                    <a:pt x="588179" y="191095"/>
                    <a:pt x="550693" y="197346"/>
                    <a:pt x="532842" y="198239"/>
                  </a:cubicBezTo>
                  <a:cubicBezTo>
                    <a:pt x="516777" y="198239"/>
                    <a:pt x="501604" y="194667"/>
                    <a:pt x="493571" y="187523"/>
                  </a:cubicBezTo>
                  <a:lnTo>
                    <a:pt x="493571" y="162520"/>
                  </a:lnTo>
                  <a:lnTo>
                    <a:pt x="494463" y="163413"/>
                  </a:lnTo>
                  <a:cubicBezTo>
                    <a:pt x="508744" y="176808"/>
                    <a:pt x="522132" y="183952"/>
                    <a:pt x="539090" y="183952"/>
                  </a:cubicBezTo>
                  <a:cubicBezTo>
                    <a:pt x="556048" y="183952"/>
                    <a:pt x="570329" y="175915"/>
                    <a:pt x="570329" y="160734"/>
                  </a:cubicBezTo>
                  <a:cubicBezTo>
                    <a:pt x="570329" y="147340"/>
                    <a:pt x="558726" y="140196"/>
                    <a:pt x="538197" y="131266"/>
                  </a:cubicBezTo>
                  <a:cubicBezTo>
                    <a:pt x="518562" y="122337"/>
                    <a:pt x="506066" y="116979"/>
                    <a:pt x="500711" y="102691"/>
                  </a:cubicBezTo>
                  <a:cubicBezTo>
                    <a:pt x="492678" y="122337"/>
                    <a:pt x="455192" y="212527"/>
                    <a:pt x="447159" y="232172"/>
                  </a:cubicBezTo>
                  <a:lnTo>
                    <a:pt x="427523" y="232172"/>
                  </a:lnTo>
                  <a:lnTo>
                    <a:pt x="431986" y="223242"/>
                  </a:lnTo>
                  <a:lnTo>
                    <a:pt x="436449" y="215206"/>
                  </a:lnTo>
                  <a:lnTo>
                    <a:pt x="436449" y="215206"/>
                  </a:lnTo>
                  <a:cubicBezTo>
                    <a:pt x="441804" y="205383"/>
                    <a:pt x="448944" y="190202"/>
                    <a:pt x="455192" y="175022"/>
                  </a:cubicBezTo>
                  <a:lnTo>
                    <a:pt x="416813" y="82153"/>
                  </a:lnTo>
                  <a:cubicBezTo>
                    <a:pt x="416813" y="81260"/>
                    <a:pt x="415920" y="80367"/>
                    <a:pt x="415028" y="76795"/>
                  </a:cubicBezTo>
                  <a:cubicBezTo>
                    <a:pt x="412350" y="69652"/>
                    <a:pt x="409673" y="63401"/>
                    <a:pt x="400747" y="60722"/>
                  </a:cubicBezTo>
                  <a:cubicBezTo>
                    <a:pt x="396285" y="58936"/>
                    <a:pt x="391822" y="58043"/>
                    <a:pt x="385574" y="58043"/>
                  </a:cubicBezTo>
                  <a:cubicBezTo>
                    <a:pt x="373079" y="58043"/>
                    <a:pt x="357013" y="63401"/>
                    <a:pt x="357013" y="82153"/>
                  </a:cubicBezTo>
                  <a:cubicBezTo>
                    <a:pt x="357013" y="96441"/>
                    <a:pt x="365939" y="99120"/>
                    <a:pt x="390929" y="110728"/>
                  </a:cubicBezTo>
                  <a:cubicBezTo>
                    <a:pt x="411458" y="119658"/>
                    <a:pt x="430201" y="129480"/>
                    <a:pt x="430201" y="151805"/>
                  </a:cubicBezTo>
                  <a:cubicBezTo>
                    <a:pt x="430201" y="189309"/>
                    <a:pt x="392715" y="195560"/>
                    <a:pt x="374864" y="196453"/>
                  </a:cubicBezTo>
                  <a:cubicBezTo>
                    <a:pt x="360583" y="196453"/>
                    <a:pt x="347195" y="192881"/>
                    <a:pt x="338270" y="187523"/>
                  </a:cubicBezTo>
                  <a:lnTo>
                    <a:pt x="338270" y="164306"/>
                  </a:lnTo>
                  <a:close/>
                  <a:moveTo>
                    <a:pt x="434664" y="70545"/>
                  </a:moveTo>
                  <a:cubicBezTo>
                    <a:pt x="434664" y="71438"/>
                    <a:pt x="435556" y="72331"/>
                    <a:pt x="435556" y="73223"/>
                  </a:cubicBezTo>
                  <a:lnTo>
                    <a:pt x="443589" y="91976"/>
                  </a:lnTo>
                  <a:lnTo>
                    <a:pt x="434664" y="70545"/>
                  </a:lnTo>
                  <a:close/>
                  <a:moveTo>
                    <a:pt x="432878" y="224135"/>
                  </a:moveTo>
                  <a:cubicBezTo>
                    <a:pt x="433771" y="222349"/>
                    <a:pt x="435556" y="219670"/>
                    <a:pt x="437341" y="216098"/>
                  </a:cubicBezTo>
                  <a:lnTo>
                    <a:pt x="432878" y="224135"/>
                  </a:lnTo>
                  <a:close/>
                  <a:moveTo>
                    <a:pt x="417705" y="82153"/>
                  </a:moveTo>
                  <a:cubicBezTo>
                    <a:pt x="418598" y="83046"/>
                    <a:pt x="416813" y="80367"/>
                    <a:pt x="416813" y="80367"/>
                  </a:cubicBezTo>
                  <a:lnTo>
                    <a:pt x="417705" y="82153"/>
                  </a:lnTo>
                  <a:close/>
                  <a:moveTo>
                    <a:pt x="230274" y="123230"/>
                  </a:moveTo>
                  <a:cubicBezTo>
                    <a:pt x="231166" y="157163"/>
                    <a:pt x="252587" y="184845"/>
                    <a:pt x="277578" y="183952"/>
                  </a:cubicBezTo>
                  <a:cubicBezTo>
                    <a:pt x="303461" y="183059"/>
                    <a:pt x="323990" y="155377"/>
                    <a:pt x="323097" y="121444"/>
                  </a:cubicBezTo>
                  <a:cubicBezTo>
                    <a:pt x="322204" y="87511"/>
                    <a:pt x="300784" y="59829"/>
                    <a:pt x="275793" y="60722"/>
                  </a:cubicBezTo>
                  <a:cubicBezTo>
                    <a:pt x="249909" y="60722"/>
                    <a:pt x="229381" y="89297"/>
                    <a:pt x="230274" y="123230"/>
                  </a:cubicBezTo>
                  <a:moveTo>
                    <a:pt x="0" y="26789"/>
                  </a:moveTo>
                  <a:lnTo>
                    <a:pt x="0" y="26789"/>
                  </a:lnTo>
                  <a:lnTo>
                    <a:pt x="0" y="3572"/>
                  </a:lnTo>
                  <a:lnTo>
                    <a:pt x="22313" y="3572"/>
                  </a:lnTo>
                  <a:lnTo>
                    <a:pt x="22313" y="25896"/>
                  </a:lnTo>
                  <a:lnTo>
                    <a:pt x="22313" y="25896"/>
                  </a:lnTo>
                  <a:lnTo>
                    <a:pt x="22313" y="168771"/>
                  </a:lnTo>
                  <a:lnTo>
                    <a:pt x="22313" y="169664"/>
                  </a:lnTo>
                  <a:lnTo>
                    <a:pt x="22313" y="191988"/>
                  </a:lnTo>
                  <a:lnTo>
                    <a:pt x="0" y="191988"/>
                  </a:lnTo>
                  <a:lnTo>
                    <a:pt x="0" y="169664"/>
                  </a:lnTo>
                  <a:lnTo>
                    <a:pt x="0" y="169664"/>
                  </a:lnTo>
                  <a:lnTo>
                    <a:pt x="0" y="26789"/>
                  </a:lnTo>
                  <a:close/>
                  <a:moveTo>
                    <a:pt x="610493" y="10716"/>
                  </a:moveTo>
                  <a:lnTo>
                    <a:pt x="614955" y="10716"/>
                  </a:lnTo>
                  <a:cubicBezTo>
                    <a:pt x="616740" y="10716"/>
                    <a:pt x="618525" y="11609"/>
                    <a:pt x="618525" y="13395"/>
                  </a:cubicBezTo>
                  <a:cubicBezTo>
                    <a:pt x="618525" y="15181"/>
                    <a:pt x="616740" y="16073"/>
                    <a:pt x="615848" y="16073"/>
                  </a:cubicBezTo>
                  <a:lnTo>
                    <a:pt x="611385" y="16073"/>
                  </a:lnTo>
                  <a:lnTo>
                    <a:pt x="611385" y="10716"/>
                  </a:lnTo>
                  <a:close/>
                  <a:moveTo>
                    <a:pt x="606922" y="27682"/>
                  </a:moveTo>
                  <a:lnTo>
                    <a:pt x="610493" y="27682"/>
                  </a:lnTo>
                  <a:lnTo>
                    <a:pt x="610493" y="19645"/>
                  </a:lnTo>
                  <a:lnTo>
                    <a:pt x="614955" y="19645"/>
                  </a:lnTo>
                  <a:lnTo>
                    <a:pt x="618525" y="27682"/>
                  </a:lnTo>
                  <a:lnTo>
                    <a:pt x="622988" y="27682"/>
                  </a:lnTo>
                  <a:lnTo>
                    <a:pt x="619418" y="18752"/>
                  </a:lnTo>
                  <a:cubicBezTo>
                    <a:pt x="620310" y="17859"/>
                    <a:pt x="622988" y="16966"/>
                    <a:pt x="622988" y="13395"/>
                  </a:cubicBezTo>
                  <a:cubicBezTo>
                    <a:pt x="622988" y="7144"/>
                    <a:pt x="618525" y="7144"/>
                    <a:pt x="614955" y="7144"/>
                  </a:cubicBezTo>
                  <a:lnTo>
                    <a:pt x="607815" y="7144"/>
                  </a:lnTo>
                  <a:lnTo>
                    <a:pt x="607815" y="27682"/>
                  </a:lnTo>
                  <a:close/>
                  <a:moveTo>
                    <a:pt x="597105" y="17859"/>
                  </a:moveTo>
                  <a:cubicBezTo>
                    <a:pt x="597105" y="8930"/>
                    <a:pt x="604245" y="1786"/>
                    <a:pt x="613170" y="1786"/>
                  </a:cubicBezTo>
                  <a:cubicBezTo>
                    <a:pt x="622095" y="1786"/>
                    <a:pt x="629236" y="8930"/>
                    <a:pt x="629236" y="17859"/>
                  </a:cubicBezTo>
                  <a:cubicBezTo>
                    <a:pt x="629236" y="26789"/>
                    <a:pt x="622095" y="33933"/>
                    <a:pt x="613170" y="33933"/>
                  </a:cubicBezTo>
                  <a:cubicBezTo>
                    <a:pt x="605137" y="33933"/>
                    <a:pt x="597105" y="26789"/>
                    <a:pt x="597105" y="17859"/>
                  </a:cubicBezTo>
                  <a:moveTo>
                    <a:pt x="614063" y="37505"/>
                  </a:moveTo>
                  <a:cubicBezTo>
                    <a:pt x="624773" y="37505"/>
                    <a:pt x="632806" y="28575"/>
                    <a:pt x="632806" y="18752"/>
                  </a:cubicBezTo>
                  <a:cubicBezTo>
                    <a:pt x="632806" y="8037"/>
                    <a:pt x="623881" y="0"/>
                    <a:pt x="614063" y="0"/>
                  </a:cubicBezTo>
                  <a:cubicBezTo>
                    <a:pt x="603352" y="0"/>
                    <a:pt x="595319" y="8930"/>
                    <a:pt x="595319" y="18752"/>
                  </a:cubicBezTo>
                  <a:cubicBezTo>
                    <a:pt x="594427" y="28575"/>
                    <a:pt x="603352" y="37505"/>
                    <a:pt x="614063" y="37505"/>
                  </a:cubicBezTo>
                </a:path>
              </a:pathLst>
            </a:custGeom>
            <a:solidFill>
              <a:srgbClr val="4472C4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3" name="Graphic 27">
              <a:extLst>
                <a:ext uri="{FF2B5EF4-FFF2-40B4-BE49-F238E27FC236}">
                  <a16:creationId xmlns:a16="http://schemas.microsoft.com/office/drawing/2014/main" id="{D491B8EE-6E5F-6792-A7FD-560C92E5329E}"/>
                </a:ext>
              </a:extLst>
            </p:cNvPr>
            <p:cNvGrpSpPr/>
            <p:nvPr/>
          </p:nvGrpSpPr>
          <p:grpSpPr>
            <a:xfrm>
              <a:off x="10889077" y="6475777"/>
              <a:ext cx="922910" cy="118030"/>
              <a:chOff x="5673009" y="1856926"/>
              <a:chExt cx="1026412" cy="131266"/>
            </a:xfrm>
            <a:solidFill>
              <a:srgbClr val="FFC000"/>
            </a:solidFill>
          </p:grpSpPr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749BEC11-B94F-78FA-180A-F65E6012880F}"/>
                  </a:ext>
                </a:extLst>
              </p:cNvPr>
              <p:cNvSpPr/>
              <p:nvPr/>
            </p:nvSpPr>
            <p:spPr>
              <a:xfrm>
                <a:off x="5673009" y="1856926"/>
                <a:ext cx="97286" cy="129480"/>
              </a:xfrm>
              <a:custGeom>
                <a:avLst/>
                <a:gdLst>
                  <a:gd name="connsiteX0" fmla="*/ 96394 w 97286"/>
                  <a:gd name="connsiteY0" fmla="*/ 124123 h 129480"/>
                  <a:gd name="connsiteX1" fmla="*/ 64262 w 97286"/>
                  <a:gd name="connsiteY1" fmla="*/ 129480 h 129480"/>
                  <a:gd name="connsiteX2" fmla="*/ 0 w 97286"/>
                  <a:gd name="connsiteY2" fmla="*/ 66080 h 129480"/>
                  <a:gd name="connsiteX3" fmla="*/ 66940 w 97286"/>
                  <a:gd name="connsiteY3" fmla="*/ 0 h 129480"/>
                  <a:gd name="connsiteX4" fmla="*/ 97286 w 97286"/>
                  <a:gd name="connsiteY4" fmla="*/ 5358 h 129480"/>
                  <a:gd name="connsiteX5" fmla="*/ 91931 w 97286"/>
                  <a:gd name="connsiteY5" fmla="*/ 23217 h 129480"/>
                  <a:gd name="connsiteX6" fmla="*/ 67832 w 97286"/>
                  <a:gd name="connsiteY6" fmla="*/ 18752 h 129480"/>
                  <a:gd name="connsiteX7" fmla="*/ 24098 w 97286"/>
                  <a:gd name="connsiteY7" fmla="*/ 65187 h 129480"/>
                  <a:gd name="connsiteX8" fmla="*/ 67832 w 97286"/>
                  <a:gd name="connsiteY8" fmla="*/ 110728 h 129480"/>
                  <a:gd name="connsiteX9" fmla="*/ 92823 w 97286"/>
                  <a:gd name="connsiteY9" fmla="*/ 106263 h 129480"/>
                  <a:gd name="connsiteX10" fmla="*/ 96394 w 97286"/>
                  <a:gd name="connsiteY10" fmla="*/ 124123 h 129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7286" h="129480">
                    <a:moveTo>
                      <a:pt x="96394" y="124123"/>
                    </a:moveTo>
                    <a:cubicBezTo>
                      <a:pt x="91038" y="126802"/>
                      <a:pt x="79435" y="129480"/>
                      <a:pt x="64262" y="129480"/>
                    </a:cubicBezTo>
                    <a:cubicBezTo>
                      <a:pt x="24098" y="129480"/>
                      <a:pt x="0" y="104477"/>
                      <a:pt x="0" y="66080"/>
                    </a:cubicBezTo>
                    <a:cubicBezTo>
                      <a:pt x="0" y="25003"/>
                      <a:pt x="28561" y="0"/>
                      <a:pt x="66940" y="0"/>
                    </a:cubicBezTo>
                    <a:cubicBezTo>
                      <a:pt x="82113" y="0"/>
                      <a:pt x="92823" y="3572"/>
                      <a:pt x="97286" y="5358"/>
                    </a:cubicBezTo>
                    <a:lnTo>
                      <a:pt x="91931" y="23217"/>
                    </a:lnTo>
                    <a:cubicBezTo>
                      <a:pt x="85683" y="20538"/>
                      <a:pt x="77650" y="18752"/>
                      <a:pt x="67832" y="18752"/>
                    </a:cubicBezTo>
                    <a:cubicBezTo>
                      <a:pt x="41949" y="18752"/>
                      <a:pt x="24098" y="34826"/>
                      <a:pt x="24098" y="65187"/>
                    </a:cubicBezTo>
                    <a:cubicBezTo>
                      <a:pt x="24098" y="92869"/>
                      <a:pt x="40164" y="110728"/>
                      <a:pt x="67832" y="110728"/>
                    </a:cubicBezTo>
                    <a:cubicBezTo>
                      <a:pt x="76758" y="110728"/>
                      <a:pt x="86576" y="108942"/>
                      <a:pt x="92823" y="106263"/>
                    </a:cubicBezTo>
                    <a:lnTo>
                      <a:pt x="96394" y="124123"/>
                    </a:lnTo>
                    <a:close/>
                  </a:path>
                </a:pathLst>
              </a:custGeom>
              <a:grpFill/>
              <a:ln w="8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346703AC-9BB0-70BE-0A03-F26006122AB5}"/>
                  </a:ext>
                </a:extLst>
              </p:cNvPr>
              <p:cNvSpPr/>
              <p:nvPr/>
            </p:nvSpPr>
            <p:spPr>
              <a:xfrm>
                <a:off x="5779220" y="1858691"/>
                <a:ext cx="117814" cy="128608"/>
              </a:xfrm>
              <a:custGeom>
                <a:avLst/>
                <a:gdLst>
                  <a:gd name="connsiteX0" fmla="*/ 117814 w 117814"/>
                  <a:gd name="connsiteY0" fmla="*/ 62529 h 128608"/>
                  <a:gd name="connsiteX1" fmla="*/ 58015 w 117814"/>
                  <a:gd name="connsiteY1" fmla="*/ 128609 h 128608"/>
                  <a:gd name="connsiteX2" fmla="*/ 0 w 117814"/>
                  <a:gd name="connsiteY2" fmla="*/ 65208 h 128608"/>
                  <a:gd name="connsiteX3" fmla="*/ 59800 w 117814"/>
                  <a:gd name="connsiteY3" fmla="*/ 21 h 128608"/>
                  <a:gd name="connsiteX4" fmla="*/ 117814 w 117814"/>
                  <a:gd name="connsiteY4" fmla="*/ 62529 h 128608"/>
                  <a:gd name="connsiteX5" fmla="*/ 24098 w 117814"/>
                  <a:gd name="connsiteY5" fmla="*/ 64315 h 128608"/>
                  <a:gd name="connsiteX6" fmla="*/ 58907 w 117814"/>
                  <a:gd name="connsiteY6" fmla="*/ 109856 h 128608"/>
                  <a:gd name="connsiteX7" fmla="*/ 93716 w 117814"/>
                  <a:gd name="connsiteY7" fmla="*/ 63422 h 128608"/>
                  <a:gd name="connsiteX8" fmla="*/ 58907 w 117814"/>
                  <a:gd name="connsiteY8" fmla="*/ 16987 h 128608"/>
                  <a:gd name="connsiteX9" fmla="*/ 24098 w 117814"/>
                  <a:gd name="connsiteY9" fmla="*/ 64315 h 128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814" h="128608">
                    <a:moveTo>
                      <a:pt x="117814" y="62529"/>
                    </a:moveTo>
                    <a:cubicBezTo>
                      <a:pt x="117814" y="104498"/>
                      <a:pt x="91931" y="128609"/>
                      <a:pt x="58015" y="128609"/>
                    </a:cubicBezTo>
                    <a:cubicBezTo>
                      <a:pt x="22313" y="128609"/>
                      <a:pt x="0" y="101819"/>
                      <a:pt x="0" y="65208"/>
                    </a:cubicBezTo>
                    <a:cubicBezTo>
                      <a:pt x="0" y="26810"/>
                      <a:pt x="24098" y="21"/>
                      <a:pt x="59800" y="21"/>
                    </a:cubicBezTo>
                    <a:cubicBezTo>
                      <a:pt x="95501" y="-872"/>
                      <a:pt x="117814" y="26810"/>
                      <a:pt x="117814" y="62529"/>
                    </a:cubicBezTo>
                    <a:close/>
                    <a:moveTo>
                      <a:pt x="24098" y="64315"/>
                    </a:moveTo>
                    <a:cubicBezTo>
                      <a:pt x="24098" y="90211"/>
                      <a:pt x="36594" y="109856"/>
                      <a:pt x="58907" y="109856"/>
                    </a:cubicBezTo>
                    <a:cubicBezTo>
                      <a:pt x="81221" y="109856"/>
                      <a:pt x="93716" y="89318"/>
                      <a:pt x="93716" y="63422"/>
                    </a:cubicBezTo>
                    <a:cubicBezTo>
                      <a:pt x="93716" y="40205"/>
                      <a:pt x="82113" y="16987"/>
                      <a:pt x="58907" y="16987"/>
                    </a:cubicBezTo>
                    <a:cubicBezTo>
                      <a:pt x="35701" y="16987"/>
                      <a:pt x="24098" y="38419"/>
                      <a:pt x="24098" y="64315"/>
                    </a:cubicBezTo>
                    <a:close/>
                  </a:path>
                </a:pathLst>
              </a:custGeom>
              <a:grpFill/>
              <a:ln w="8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Freeform 11">
                <a:extLst>
                  <a:ext uri="{FF2B5EF4-FFF2-40B4-BE49-F238E27FC236}">
                    <a16:creationId xmlns:a16="http://schemas.microsoft.com/office/drawing/2014/main" id="{EF4B73B1-0E9C-6076-B847-78F805CD3CC5}"/>
                  </a:ext>
                </a:extLst>
              </p:cNvPr>
              <p:cNvSpPr/>
              <p:nvPr/>
            </p:nvSpPr>
            <p:spPr>
              <a:xfrm>
                <a:off x="5913100" y="1859605"/>
                <a:ext cx="99070" cy="125015"/>
              </a:xfrm>
              <a:custGeom>
                <a:avLst/>
                <a:gdLst>
                  <a:gd name="connsiteX0" fmla="*/ 0 w 99070"/>
                  <a:gd name="connsiteY0" fmla="*/ 125016 h 125015"/>
                  <a:gd name="connsiteX1" fmla="*/ 0 w 99070"/>
                  <a:gd name="connsiteY1" fmla="*/ 0 h 125015"/>
                  <a:gd name="connsiteX2" fmla="*/ 25883 w 99070"/>
                  <a:gd name="connsiteY2" fmla="*/ 0 h 125015"/>
                  <a:gd name="connsiteX3" fmla="*/ 58015 w 99070"/>
                  <a:gd name="connsiteY3" fmla="*/ 53578 h 125015"/>
                  <a:gd name="connsiteX4" fmla="*/ 79435 w 99070"/>
                  <a:gd name="connsiteY4" fmla="*/ 95548 h 125015"/>
                  <a:gd name="connsiteX5" fmla="*/ 79435 w 99070"/>
                  <a:gd name="connsiteY5" fmla="*/ 95548 h 125015"/>
                  <a:gd name="connsiteX6" fmla="*/ 77650 w 99070"/>
                  <a:gd name="connsiteY6" fmla="*/ 43755 h 125015"/>
                  <a:gd name="connsiteX7" fmla="*/ 77650 w 99070"/>
                  <a:gd name="connsiteY7" fmla="*/ 0 h 125015"/>
                  <a:gd name="connsiteX8" fmla="*/ 99071 w 99070"/>
                  <a:gd name="connsiteY8" fmla="*/ 0 h 125015"/>
                  <a:gd name="connsiteX9" fmla="*/ 99071 w 99070"/>
                  <a:gd name="connsiteY9" fmla="*/ 125016 h 125015"/>
                  <a:gd name="connsiteX10" fmla="*/ 75865 w 99070"/>
                  <a:gd name="connsiteY10" fmla="*/ 125016 h 125015"/>
                  <a:gd name="connsiteX11" fmla="*/ 42841 w 99070"/>
                  <a:gd name="connsiteY11" fmla="*/ 69652 h 125015"/>
                  <a:gd name="connsiteX12" fmla="*/ 20528 w 99070"/>
                  <a:gd name="connsiteY12" fmla="*/ 26789 h 125015"/>
                  <a:gd name="connsiteX13" fmla="*/ 19636 w 99070"/>
                  <a:gd name="connsiteY13" fmla="*/ 26789 h 125015"/>
                  <a:gd name="connsiteX14" fmla="*/ 20528 w 99070"/>
                  <a:gd name="connsiteY14" fmla="*/ 80367 h 125015"/>
                  <a:gd name="connsiteX15" fmla="*/ 20528 w 99070"/>
                  <a:gd name="connsiteY15" fmla="*/ 125016 h 125015"/>
                  <a:gd name="connsiteX16" fmla="*/ 0 w 99070"/>
                  <a:gd name="connsiteY16" fmla="*/ 125016 h 12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070" h="125015">
                    <a:moveTo>
                      <a:pt x="0" y="125016"/>
                    </a:moveTo>
                    <a:lnTo>
                      <a:pt x="0" y="0"/>
                    </a:lnTo>
                    <a:lnTo>
                      <a:pt x="25883" y="0"/>
                    </a:lnTo>
                    <a:lnTo>
                      <a:pt x="58015" y="53578"/>
                    </a:lnTo>
                    <a:cubicBezTo>
                      <a:pt x="66047" y="67866"/>
                      <a:pt x="73188" y="82153"/>
                      <a:pt x="79435" y="95548"/>
                    </a:cubicBezTo>
                    <a:lnTo>
                      <a:pt x="79435" y="95548"/>
                    </a:lnTo>
                    <a:cubicBezTo>
                      <a:pt x="77650" y="78581"/>
                      <a:pt x="77650" y="62508"/>
                      <a:pt x="77650" y="43755"/>
                    </a:cubicBezTo>
                    <a:lnTo>
                      <a:pt x="77650" y="0"/>
                    </a:lnTo>
                    <a:lnTo>
                      <a:pt x="99071" y="0"/>
                    </a:lnTo>
                    <a:lnTo>
                      <a:pt x="99071" y="125016"/>
                    </a:lnTo>
                    <a:lnTo>
                      <a:pt x="75865" y="125016"/>
                    </a:lnTo>
                    <a:lnTo>
                      <a:pt x="42841" y="69652"/>
                    </a:lnTo>
                    <a:cubicBezTo>
                      <a:pt x="34809" y="56257"/>
                      <a:pt x="26776" y="41077"/>
                      <a:pt x="20528" y="26789"/>
                    </a:cubicBezTo>
                    <a:lnTo>
                      <a:pt x="19636" y="26789"/>
                    </a:lnTo>
                    <a:cubicBezTo>
                      <a:pt x="20528" y="42863"/>
                      <a:pt x="20528" y="59829"/>
                      <a:pt x="20528" y="80367"/>
                    </a:cubicBezTo>
                    <a:lnTo>
                      <a:pt x="20528" y="125016"/>
                    </a:lnTo>
                    <a:lnTo>
                      <a:pt x="0" y="125016"/>
                    </a:lnTo>
                    <a:close/>
                  </a:path>
                </a:pathLst>
              </a:custGeom>
              <a:grpFill/>
              <a:ln w="8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Freeform 12">
                <a:extLst>
                  <a:ext uri="{FF2B5EF4-FFF2-40B4-BE49-F238E27FC236}">
                    <a16:creationId xmlns:a16="http://schemas.microsoft.com/office/drawing/2014/main" id="{6ECA5BAE-E003-EDA9-516D-001435E9EDDD}"/>
                  </a:ext>
                </a:extLst>
              </p:cNvPr>
              <p:cNvSpPr/>
              <p:nvPr/>
            </p:nvSpPr>
            <p:spPr>
              <a:xfrm>
                <a:off x="6030915" y="1858712"/>
                <a:ext cx="81220" cy="129480"/>
              </a:xfrm>
              <a:custGeom>
                <a:avLst/>
                <a:gdLst>
                  <a:gd name="connsiteX0" fmla="*/ 3570 w 81220"/>
                  <a:gd name="connsiteY0" fmla="*/ 101798 h 129480"/>
                  <a:gd name="connsiteX1" fmla="*/ 33916 w 81220"/>
                  <a:gd name="connsiteY1" fmla="*/ 109835 h 129480"/>
                  <a:gd name="connsiteX2" fmla="*/ 57122 w 81220"/>
                  <a:gd name="connsiteY2" fmla="*/ 92869 h 129480"/>
                  <a:gd name="connsiteX3" fmla="*/ 34809 w 81220"/>
                  <a:gd name="connsiteY3" fmla="*/ 72330 h 129480"/>
                  <a:gd name="connsiteX4" fmla="*/ 893 w 81220"/>
                  <a:gd name="connsiteY4" fmla="*/ 35719 h 129480"/>
                  <a:gd name="connsiteX5" fmla="*/ 45519 w 81220"/>
                  <a:gd name="connsiteY5" fmla="*/ 0 h 129480"/>
                  <a:gd name="connsiteX6" fmla="*/ 75865 w 81220"/>
                  <a:gd name="connsiteY6" fmla="*/ 6251 h 129480"/>
                  <a:gd name="connsiteX7" fmla="*/ 70510 w 81220"/>
                  <a:gd name="connsiteY7" fmla="*/ 25003 h 129480"/>
                  <a:gd name="connsiteX8" fmla="*/ 45519 w 81220"/>
                  <a:gd name="connsiteY8" fmla="*/ 18752 h 129480"/>
                  <a:gd name="connsiteX9" fmla="*/ 24991 w 81220"/>
                  <a:gd name="connsiteY9" fmla="*/ 33933 h 129480"/>
                  <a:gd name="connsiteX10" fmla="*/ 49089 w 81220"/>
                  <a:gd name="connsiteY10" fmla="*/ 54471 h 129480"/>
                  <a:gd name="connsiteX11" fmla="*/ 81221 w 81220"/>
                  <a:gd name="connsiteY11" fmla="*/ 91976 h 129480"/>
                  <a:gd name="connsiteX12" fmla="*/ 33916 w 81220"/>
                  <a:gd name="connsiteY12" fmla="*/ 129480 h 129480"/>
                  <a:gd name="connsiteX13" fmla="*/ 0 w 81220"/>
                  <a:gd name="connsiteY13" fmla="*/ 121444 h 129480"/>
                  <a:gd name="connsiteX14" fmla="*/ 3570 w 81220"/>
                  <a:gd name="connsiteY14" fmla="*/ 101798 h 129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1220" h="129480">
                    <a:moveTo>
                      <a:pt x="3570" y="101798"/>
                    </a:moveTo>
                    <a:cubicBezTo>
                      <a:pt x="10711" y="106263"/>
                      <a:pt x="22313" y="109835"/>
                      <a:pt x="33916" y="109835"/>
                    </a:cubicBezTo>
                    <a:cubicBezTo>
                      <a:pt x="48197" y="109835"/>
                      <a:pt x="57122" y="102691"/>
                      <a:pt x="57122" y="92869"/>
                    </a:cubicBezTo>
                    <a:cubicBezTo>
                      <a:pt x="57122" y="83046"/>
                      <a:pt x="50874" y="77688"/>
                      <a:pt x="34809" y="72330"/>
                    </a:cubicBezTo>
                    <a:cubicBezTo>
                      <a:pt x="14281" y="65187"/>
                      <a:pt x="893" y="53578"/>
                      <a:pt x="893" y="35719"/>
                    </a:cubicBezTo>
                    <a:cubicBezTo>
                      <a:pt x="893" y="15180"/>
                      <a:pt x="17851" y="0"/>
                      <a:pt x="45519" y="0"/>
                    </a:cubicBezTo>
                    <a:cubicBezTo>
                      <a:pt x="58907" y="0"/>
                      <a:pt x="68725" y="2679"/>
                      <a:pt x="75865" y="6251"/>
                    </a:cubicBezTo>
                    <a:lnTo>
                      <a:pt x="70510" y="25003"/>
                    </a:lnTo>
                    <a:cubicBezTo>
                      <a:pt x="66047" y="22324"/>
                      <a:pt x="57122" y="18752"/>
                      <a:pt x="45519" y="18752"/>
                    </a:cubicBezTo>
                    <a:cubicBezTo>
                      <a:pt x="31239" y="18752"/>
                      <a:pt x="24991" y="26789"/>
                      <a:pt x="24991" y="33933"/>
                    </a:cubicBezTo>
                    <a:cubicBezTo>
                      <a:pt x="24991" y="43755"/>
                      <a:pt x="32131" y="48220"/>
                      <a:pt x="49089" y="54471"/>
                    </a:cubicBezTo>
                    <a:cubicBezTo>
                      <a:pt x="70510" y="62508"/>
                      <a:pt x="81221" y="73223"/>
                      <a:pt x="81221" y="91976"/>
                    </a:cubicBezTo>
                    <a:cubicBezTo>
                      <a:pt x="81221" y="111621"/>
                      <a:pt x="66047" y="129480"/>
                      <a:pt x="33916" y="129480"/>
                    </a:cubicBezTo>
                    <a:cubicBezTo>
                      <a:pt x="20528" y="129480"/>
                      <a:pt x="7140" y="125909"/>
                      <a:pt x="0" y="121444"/>
                    </a:cubicBezTo>
                    <a:lnTo>
                      <a:pt x="3570" y="101798"/>
                    </a:lnTo>
                    <a:close/>
                  </a:path>
                </a:pathLst>
              </a:custGeom>
              <a:grpFill/>
              <a:ln w="8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Freeform 13">
                <a:extLst>
                  <a:ext uri="{FF2B5EF4-FFF2-40B4-BE49-F238E27FC236}">
                    <a16:creationId xmlns:a16="http://schemas.microsoft.com/office/drawing/2014/main" id="{CDB3FE98-CADA-10EF-FCE2-2FAE17D3CD91}"/>
                  </a:ext>
                </a:extLst>
              </p:cNvPr>
              <p:cNvSpPr/>
              <p:nvPr/>
            </p:nvSpPr>
            <p:spPr>
              <a:xfrm>
                <a:off x="6129093" y="1859605"/>
                <a:ext cx="97286" cy="126801"/>
              </a:xfrm>
              <a:custGeom>
                <a:avLst/>
                <a:gdLst>
                  <a:gd name="connsiteX0" fmla="*/ 21421 w 97286"/>
                  <a:gd name="connsiteY0" fmla="*/ 0 h 126801"/>
                  <a:gd name="connsiteX1" fmla="*/ 21421 w 97286"/>
                  <a:gd name="connsiteY1" fmla="*/ 73223 h 126801"/>
                  <a:gd name="connsiteX2" fmla="*/ 47304 w 97286"/>
                  <a:gd name="connsiteY2" fmla="*/ 108942 h 126801"/>
                  <a:gd name="connsiteX3" fmla="*/ 74080 w 97286"/>
                  <a:gd name="connsiteY3" fmla="*/ 73223 h 126801"/>
                  <a:gd name="connsiteX4" fmla="*/ 74080 w 97286"/>
                  <a:gd name="connsiteY4" fmla="*/ 0 h 126801"/>
                  <a:gd name="connsiteX5" fmla="*/ 97286 w 97286"/>
                  <a:gd name="connsiteY5" fmla="*/ 0 h 126801"/>
                  <a:gd name="connsiteX6" fmla="*/ 97286 w 97286"/>
                  <a:gd name="connsiteY6" fmla="*/ 71438 h 126801"/>
                  <a:gd name="connsiteX7" fmla="*/ 47304 w 97286"/>
                  <a:gd name="connsiteY7" fmla="*/ 126802 h 126801"/>
                  <a:gd name="connsiteX8" fmla="*/ 0 w 97286"/>
                  <a:gd name="connsiteY8" fmla="*/ 71438 h 126801"/>
                  <a:gd name="connsiteX9" fmla="*/ 0 w 97286"/>
                  <a:gd name="connsiteY9" fmla="*/ 0 h 126801"/>
                  <a:gd name="connsiteX10" fmla="*/ 21421 w 97286"/>
                  <a:gd name="connsiteY10" fmla="*/ 0 h 126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7286" h="126801">
                    <a:moveTo>
                      <a:pt x="21421" y="0"/>
                    </a:moveTo>
                    <a:lnTo>
                      <a:pt x="21421" y="73223"/>
                    </a:lnTo>
                    <a:cubicBezTo>
                      <a:pt x="21421" y="97334"/>
                      <a:pt x="31239" y="108942"/>
                      <a:pt x="47304" y="108942"/>
                    </a:cubicBezTo>
                    <a:cubicBezTo>
                      <a:pt x="64262" y="108942"/>
                      <a:pt x="74080" y="97334"/>
                      <a:pt x="74080" y="73223"/>
                    </a:cubicBezTo>
                    <a:lnTo>
                      <a:pt x="74080" y="0"/>
                    </a:lnTo>
                    <a:lnTo>
                      <a:pt x="97286" y="0"/>
                    </a:lnTo>
                    <a:lnTo>
                      <a:pt x="97286" y="71438"/>
                    </a:lnTo>
                    <a:cubicBezTo>
                      <a:pt x="97286" y="109835"/>
                      <a:pt x="77650" y="126802"/>
                      <a:pt x="47304" y="126802"/>
                    </a:cubicBezTo>
                    <a:cubicBezTo>
                      <a:pt x="18743" y="126802"/>
                      <a:pt x="0" y="110728"/>
                      <a:pt x="0" y="71438"/>
                    </a:cubicBezTo>
                    <a:lnTo>
                      <a:pt x="0" y="0"/>
                    </a:lnTo>
                    <a:lnTo>
                      <a:pt x="21421" y="0"/>
                    </a:lnTo>
                    <a:close/>
                  </a:path>
                </a:pathLst>
              </a:custGeom>
              <a:grpFill/>
              <a:ln w="8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Freeform 14">
                <a:extLst>
                  <a:ext uri="{FF2B5EF4-FFF2-40B4-BE49-F238E27FC236}">
                    <a16:creationId xmlns:a16="http://schemas.microsoft.com/office/drawing/2014/main" id="{41C877B0-1998-0775-BC35-4597311117EF}"/>
                  </a:ext>
                </a:extLst>
              </p:cNvPr>
              <p:cNvSpPr/>
              <p:nvPr/>
            </p:nvSpPr>
            <p:spPr>
              <a:xfrm>
                <a:off x="6248693" y="1859605"/>
                <a:ext cx="74972" cy="125015"/>
              </a:xfrm>
              <a:custGeom>
                <a:avLst/>
                <a:gdLst>
                  <a:gd name="connsiteX0" fmla="*/ 0 w 74972"/>
                  <a:gd name="connsiteY0" fmla="*/ 0 h 125015"/>
                  <a:gd name="connsiteX1" fmla="*/ 23206 w 74972"/>
                  <a:gd name="connsiteY1" fmla="*/ 0 h 125015"/>
                  <a:gd name="connsiteX2" fmla="*/ 23206 w 74972"/>
                  <a:gd name="connsiteY2" fmla="*/ 106263 h 125015"/>
                  <a:gd name="connsiteX3" fmla="*/ 74973 w 74972"/>
                  <a:gd name="connsiteY3" fmla="*/ 106263 h 125015"/>
                  <a:gd name="connsiteX4" fmla="*/ 74973 w 74972"/>
                  <a:gd name="connsiteY4" fmla="*/ 125016 h 125015"/>
                  <a:gd name="connsiteX5" fmla="*/ 893 w 74972"/>
                  <a:gd name="connsiteY5" fmla="*/ 125016 h 125015"/>
                  <a:gd name="connsiteX6" fmla="*/ 893 w 74972"/>
                  <a:gd name="connsiteY6" fmla="*/ 0 h 12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4972" h="125015">
                    <a:moveTo>
                      <a:pt x="0" y="0"/>
                    </a:moveTo>
                    <a:lnTo>
                      <a:pt x="23206" y="0"/>
                    </a:lnTo>
                    <a:lnTo>
                      <a:pt x="23206" y="106263"/>
                    </a:lnTo>
                    <a:lnTo>
                      <a:pt x="74973" y="106263"/>
                    </a:lnTo>
                    <a:lnTo>
                      <a:pt x="74973" y="125016"/>
                    </a:lnTo>
                    <a:lnTo>
                      <a:pt x="893" y="125016"/>
                    </a:lnTo>
                    <a:lnTo>
                      <a:pt x="893" y="0"/>
                    </a:lnTo>
                    <a:close/>
                  </a:path>
                </a:pathLst>
              </a:custGeom>
              <a:grpFill/>
              <a:ln w="8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Freeform 15">
                <a:extLst>
                  <a:ext uri="{FF2B5EF4-FFF2-40B4-BE49-F238E27FC236}">
                    <a16:creationId xmlns:a16="http://schemas.microsoft.com/office/drawing/2014/main" id="{8CAA3834-1BFA-E6DF-E3FC-C37DF78B00CC}"/>
                  </a:ext>
                </a:extLst>
              </p:cNvPr>
              <p:cNvSpPr/>
              <p:nvPr/>
            </p:nvSpPr>
            <p:spPr>
              <a:xfrm>
                <a:off x="6324558" y="1859605"/>
                <a:ext cx="94608" cy="125015"/>
              </a:xfrm>
              <a:custGeom>
                <a:avLst/>
                <a:gdLst>
                  <a:gd name="connsiteX0" fmla="*/ 35701 w 94608"/>
                  <a:gd name="connsiteY0" fmla="*/ 19645 h 125015"/>
                  <a:gd name="connsiteX1" fmla="*/ 0 w 94608"/>
                  <a:gd name="connsiteY1" fmla="*/ 19645 h 125015"/>
                  <a:gd name="connsiteX2" fmla="*/ 0 w 94608"/>
                  <a:gd name="connsiteY2" fmla="*/ 0 h 125015"/>
                  <a:gd name="connsiteX3" fmla="*/ 94609 w 94608"/>
                  <a:gd name="connsiteY3" fmla="*/ 0 h 125015"/>
                  <a:gd name="connsiteX4" fmla="*/ 94609 w 94608"/>
                  <a:gd name="connsiteY4" fmla="*/ 18752 h 125015"/>
                  <a:gd name="connsiteX5" fmla="*/ 58907 w 94608"/>
                  <a:gd name="connsiteY5" fmla="*/ 18752 h 125015"/>
                  <a:gd name="connsiteX6" fmla="*/ 58907 w 94608"/>
                  <a:gd name="connsiteY6" fmla="*/ 125016 h 125015"/>
                  <a:gd name="connsiteX7" fmla="*/ 35701 w 94608"/>
                  <a:gd name="connsiteY7" fmla="*/ 125016 h 125015"/>
                  <a:gd name="connsiteX8" fmla="*/ 35701 w 94608"/>
                  <a:gd name="connsiteY8" fmla="*/ 19645 h 12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608" h="125015">
                    <a:moveTo>
                      <a:pt x="35701" y="19645"/>
                    </a:moveTo>
                    <a:lnTo>
                      <a:pt x="0" y="19645"/>
                    </a:lnTo>
                    <a:lnTo>
                      <a:pt x="0" y="0"/>
                    </a:lnTo>
                    <a:lnTo>
                      <a:pt x="94609" y="0"/>
                    </a:lnTo>
                    <a:lnTo>
                      <a:pt x="94609" y="18752"/>
                    </a:lnTo>
                    <a:lnTo>
                      <a:pt x="58907" y="18752"/>
                    </a:lnTo>
                    <a:lnTo>
                      <a:pt x="58907" y="125016"/>
                    </a:lnTo>
                    <a:lnTo>
                      <a:pt x="35701" y="125016"/>
                    </a:lnTo>
                    <a:lnTo>
                      <a:pt x="35701" y="19645"/>
                    </a:lnTo>
                    <a:close/>
                  </a:path>
                </a:pathLst>
              </a:custGeom>
              <a:grpFill/>
              <a:ln w="8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Freeform 16">
                <a:extLst>
                  <a:ext uri="{FF2B5EF4-FFF2-40B4-BE49-F238E27FC236}">
                    <a16:creationId xmlns:a16="http://schemas.microsoft.com/office/drawing/2014/main" id="{9A8BE9AF-D6E4-E9CC-9CA5-226C32F44022}"/>
                  </a:ext>
                </a:extLst>
              </p:cNvPr>
              <p:cNvSpPr/>
              <p:nvPr/>
            </p:nvSpPr>
            <p:spPr>
              <a:xfrm>
                <a:off x="6430769" y="1859605"/>
                <a:ext cx="23205" cy="125015"/>
              </a:xfrm>
              <a:custGeom>
                <a:avLst/>
                <a:gdLst>
                  <a:gd name="connsiteX0" fmla="*/ 23206 w 23205"/>
                  <a:gd name="connsiteY0" fmla="*/ 0 h 125015"/>
                  <a:gd name="connsiteX1" fmla="*/ 23206 w 23205"/>
                  <a:gd name="connsiteY1" fmla="*/ 125016 h 125015"/>
                  <a:gd name="connsiteX2" fmla="*/ 0 w 23205"/>
                  <a:gd name="connsiteY2" fmla="*/ 125016 h 125015"/>
                  <a:gd name="connsiteX3" fmla="*/ 0 w 23205"/>
                  <a:gd name="connsiteY3" fmla="*/ 0 h 125015"/>
                  <a:gd name="connsiteX4" fmla="*/ 23206 w 23205"/>
                  <a:gd name="connsiteY4" fmla="*/ 0 h 12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05" h="125015">
                    <a:moveTo>
                      <a:pt x="23206" y="0"/>
                    </a:moveTo>
                    <a:lnTo>
                      <a:pt x="23206" y="125016"/>
                    </a:lnTo>
                    <a:lnTo>
                      <a:pt x="0" y="125016"/>
                    </a:lnTo>
                    <a:lnTo>
                      <a:pt x="0" y="0"/>
                    </a:lnTo>
                    <a:lnTo>
                      <a:pt x="23206" y="0"/>
                    </a:lnTo>
                    <a:close/>
                  </a:path>
                </a:pathLst>
              </a:custGeom>
              <a:grpFill/>
              <a:ln w="8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Freeform 17">
                <a:extLst>
                  <a:ext uri="{FF2B5EF4-FFF2-40B4-BE49-F238E27FC236}">
                    <a16:creationId xmlns:a16="http://schemas.microsoft.com/office/drawing/2014/main" id="{7D8BEC8B-857E-C836-1B62-2263686F59F7}"/>
                  </a:ext>
                </a:extLst>
              </p:cNvPr>
              <p:cNvSpPr/>
              <p:nvPr/>
            </p:nvSpPr>
            <p:spPr>
              <a:xfrm>
                <a:off x="6476288" y="1859605"/>
                <a:ext cx="99071" cy="125015"/>
              </a:xfrm>
              <a:custGeom>
                <a:avLst/>
                <a:gdLst>
                  <a:gd name="connsiteX0" fmla="*/ 0 w 99071"/>
                  <a:gd name="connsiteY0" fmla="*/ 125016 h 125015"/>
                  <a:gd name="connsiteX1" fmla="*/ 0 w 99071"/>
                  <a:gd name="connsiteY1" fmla="*/ 0 h 125015"/>
                  <a:gd name="connsiteX2" fmla="*/ 25884 w 99071"/>
                  <a:gd name="connsiteY2" fmla="*/ 0 h 125015"/>
                  <a:gd name="connsiteX3" fmla="*/ 58015 w 99071"/>
                  <a:gd name="connsiteY3" fmla="*/ 53578 h 125015"/>
                  <a:gd name="connsiteX4" fmla="*/ 79436 w 99071"/>
                  <a:gd name="connsiteY4" fmla="*/ 95548 h 125015"/>
                  <a:gd name="connsiteX5" fmla="*/ 79436 w 99071"/>
                  <a:gd name="connsiteY5" fmla="*/ 95548 h 125015"/>
                  <a:gd name="connsiteX6" fmla="*/ 77650 w 99071"/>
                  <a:gd name="connsiteY6" fmla="*/ 43755 h 125015"/>
                  <a:gd name="connsiteX7" fmla="*/ 77650 w 99071"/>
                  <a:gd name="connsiteY7" fmla="*/ 0 h 125015"/>
                  <a:gd name="connsiteX8" fmla="*/ 99071 w 99071"/>
                  <a:gd name="connsiteY8" fmla="*/ 0 h 125015"/>
                  <a:gd name="connsiteX9" fmla="*/ 99071 w 99071"/>
                  <a:gd name="connsiteY9" fmla="*/ 125016 h 125015"/>
                  <a:gd name="connsiteX10" fmla="*/ 75865 w 99071"/>
                  <a:gd name="connsiteY10" fmla="*/ 125016 h 125015"/>
                  <a:gd name="connsiteX11" fmla="*/ 42842 w 99071"/>
                  <a:gd name="connsiteY11" fmla="*/ 69652 h 125015"/>
                  <a:gd name="connsiteX12" fmla="*/ 20528 w 99071"/>
                  <a:gd name="connsiteY12" fmla="*/ 26789 h 125015"/>
                  <a:gd name="connsiteX13" fmla="*/ 19636 w 99071"/>
                  <a:gd name="connsiteY13" fmla="*/ 26789 h 125015"/>
                  <a:gd name="connsiteX14" fmla="*/ 20528 w 99071"/>
                  <a:gd name="connsiteY14" fmla="*/ 80367 h 125015"/>
                  <a:gd name="connsiteX15" fmla="*/ 20528 w 99071"/>
                  <a:gd name="connsiteY15" fmla="*/ 125016 h 125015"/>
                  <a:gd name="connsiteX16" fmla="*/ 0 w 99071"/>
                  <a:gd name="connsiteY16" fmla="*/ 125016 h 12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071" h="125015">
                    <a:moveTo>
                      <a:pt x="0" y="125016"/>
                    </a:moveTo>
                    <a:lnTo>
                      <a:pt x="0" y="0"/>
                    </a:lnTo>
                    <a:lnTo>
                      <a:pt x="25884" y="0"/>
                    </a:lnTo>
                    <a:lnTo>
                      <a:pt x="58015" y="53578"/>
                    </a:lnTo>
                    <a:cubicBezTo>
                      <a:pt x="66048" y="67866"/>
                      <a:pt x="73188" y="82153"/>
                      <a:pt x="79436" y="95548"/>
                    </a:cubicBezTo>
                    <a:lnTo>
                      <a:pt x="79436" y="95548"/>
                    </a:lnTo>
                    <a:cubicBezTo>
                      <a:pt x="77650" y="78581"/>
                      <a:pt x="77650" y="62508"/>
                      <a:pt x="77650" y="43755"/>
                    </a:cubicBezTo>
                    <a:lnTo>
                      <a:pt x="77650" y="0"/>
                    </a:lnTo>
                    <a:lnTo>
                      <a:pt x="99071" y="0"/>
                    </a:lnTo>
                    <a:lnTo>
                      <a:pt x="99071" y="125016"/>
                    </a:lnTo>
                    <a:lnTo>
                      <a:pt x="75865" y="125016"/>
                    </a:lnTo>
                    <a:lnTo>
                      <a:pt x="42842" y="69652"/>
                    </a:lnTo>
                    <a:cubicBezTo>
                      <a:pt x="34809" y="56257"/>
                      <a:pt x="26776" y="41077"/>
                      <a:pt x="20528" y="26789"/>
                    </a:cubicBezTo>
                    <a:lnTo>
                      <a:pt x="19636" y="26789"/>
                    </a:lnTo>
                    <a:cubicBezTo>
                      <a:pt x="20528" y="42863"/>
                      <a:pt x="20528" y="59829"/>
                      <a:pt x="20528" y="80367"/>
                    </a:cubicBezTo>
                    <a:lnTo>
                      <a:pt x="20528" y="125016"/>
                    </a:lnTo>
                    <a:lnTo>
                      <a:pt x="0" y="125016"/>
                    </a:lnTo>
                    <a:close/>
                  </a:path>
                </a:pathLst>
              </a:custGeom>
              <a:grpFill/>
              <a:ln w="8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Freeform 18">
                <a:extLst>
                  <a:ext uri="{FF2B5EF4-FFF2-40B4-BE49-F238E27FC236}">
                    <a16:creationId xmlns:a16="http://schemas.microsoft.com/office/drawing/2014/main" id="{997EB696-31AB-876E-4BF9-A29F13378E49}"/>
                  </a:ext>
                </a:extLst>
              </p:cNvPr>
              <p:cNvSpPr/>
              <p:nvPr/>
            </p:nvSpPr>
            <p:spPr>
              <a:xfrm>
                <a:off x="6592318" y="1857819"/>
                <a:ext cx="107103" cy="128587"/>
              </a:xfrm>
              <a:custGeom>
                <a:avLst/>
                <a:gdLst>
                  <a:gd name="connsiteX0" fmla="*/ 107104 w 107103"/>
                  <a:gd name="connsiteY0" fmla="*/ 121444 h 128587"/>
                  <a:gd name="connsiteX1" fmla="*/ 66940 w 107103"/>
                  <a:gd name="connsiteY1" fmla="*/ 128587 h 128587"/>
                  <a:gd name="connsiteX2" fmla="*/ 17851 w 107103"/>
                  <a:gd name="connsiteY2" fmla="*/ 111621 h 128587"/>
                  <a:gd name="connsiteX3" fmla="*/ 0 w 107103"/>
                  <a:gd name="connsiteY3" fmla="*/ 65187 h 128587"/>
                  <a:gd name="connsiteX4" fmla="*/ 69618 w 107103"/>
                  <a:gd name="connsiteY4" fmla="*/ 0 h 128587"/>
                  <a:gd name="connsiteX5" fmla="*/ 102641 w 107103"/>
                  <a:gd name="connsiteY5" fmla="*/ 6251 h 128587"/>
                  <a:gd name="connsiteX6" fmla="*/ 97286 w 107103"/>
                  <a:gd name="connsiteY6" fmla="*/ 25003 h 128587"/>
                  <a:gd name="connsiteX7" fmla="*/ 68725 w 107103"/>
                  <a:gd name="connsiteY7" fmla="*/ 19645 h 128587"/>
                  <a:gd name="connsiteX8" fmla="*/ 23206 w 107103"/>
                  <a:gd name="connsiteY8" fmla="*/ 64294 h 128587"/>
                  <a:gd name="connsiteX9" fmla="*/ 66940 w 107103"/>
                  <a:gd name="connsiteY9" fmla="*/ 109835 h 128587"/>
                  <a:gd name="connsiteX10" fmla="*/ 83898 w 107103"/>
                  <a:gd name="connsiteY10" fmla="*/ 107156 h 128587"/>
                  <a:gd name="connsiteX11" fmla="*/ 83898 w 107103"/>
                  <a:gd name="connsiteY11" fmla="*/ 75902 h 128587"/>
                  <a:gd name="connsiteX12" fmla="*/ 61585 w 107103"/>
                  <a:gd name="connsiteY12" fmla="*/ 75902 h 128587"/>
                  <a:gd name="connsiteX13" fmla="*/ 61585 w 107103"/>
                  <a:gd name="connsiteY13" fmla="*/ 58043 h 128587"/>
                  <a:gd name="connsiteX14" fmla="*/ 106212 w 107103"/>
                  <a:gd name="connsiteY14" fmla="*/ 58043 h 128587"/>
                  <a:gd name="connsiteX15" fmla="*/ 106212 w 107103"/>
                  <a:gd name="connsiteY15" fmla="*/ 121444 h 12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7103" h="128587">
                    <a:moveTo>
                      <a:pt x="107104" y="121444"/>
                    </a:moveTo>
                    <a:cubicBezTo>
                      <a:pt x="99071" y="124123"/>
                      <a:pt x="83898" y="128587"/>
                      <a:pt x="66940" y="128587"/>
                    </a:cubicBezTo>
                    <a:cubicBezTo>
                      <a:pt x="45519" y="128587"/>
                      <a:pt x="29454" y="123230"/>
                      <a:pt x="17851" y="111621"/>
                    </a:cubicBezTo>
                    <a:cubicBezTo>
                      <a:pt x="7140" y="100905"/>
                      <a:pt x="0" y="84832"/>
                      <a:pt x="0" y="65187"/>
                    </a:cubicBezTo>
                    <a:cubicBezTo>
                      <a:pt x="0" y="25896"/>
                      <a:pt x="28561" y="0"/>
                      <a:pt x="69618" y="0"/>
                    </a:cubicBezTo>
                    <a:cubicBezTo>
                      <a:pt x="84791" y="0"/>
                      <a:pt x="97286" y="3572"/>
                      <a:pt x="102641" y="6251"/>
                    </a:cubicBezTo>
                    <a:lnTo>
                      <a:pt x="97286" y="25003"/>
                    </a:lnTo>
                    <a:cubicBezTo>
                      <a:pt x="90146" y="22324"/>
                      <a:pt x="82113" y="19645"/>
                      <a:pt x="68725" y="19645"/>
                    </a:cubicBezTo>
                    <a:cubicBezTo>
                      <a:pt x="41949" y="19645"/>
                      <a:pt x="23206" y="35719"/>
                      <a:pt x="23206" y="64294"/>
                    </a:cubicBezTo>
                    <a:cubicBezTo>
                      <a:pt x="23206" y="92869"/>
                      <a:pt x="41057" y="109835"/>
                      <a:pt x="66940" y="109835"/>
                    </a:cubicBezTo>
                    <a:cubicBezTo>
                      <a:pt x="74973" y="109835"/>
                      <a:pt x="81221" y="108942"/>
                      <a:pt x="83898" y="107156"/>
                    </a:cubicBezTo>
                    <a:lnTo>
                      <a:pt x="83898" y="75902"/>
                    </a:lnTo>
                    <a:lnTo>
                      <a:pt x="61585" y="75902"/>
                    </a:lnTo>
                    <a:lnTo>
                      <a:pt x="61585" y="58043"/>
                    </a:lnTo>
                    <a:lnTo>
                      <a:pt x="106212" y="58043"/>
                    </a:lnTo>
                    <a:lnTo>
                      <a:pt x="106212" y="121444"/>
                    </a:lnTo>
                    <a:close/>
                  </a:path>
                </a:pathLst>
              </a:custGeom>
              <a:grpFill/>
              <a:ln w="89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5698C908-66AD-B254-AF2A-0FEC144365F7}"/>
                </a:ext>
              </a:extLst>
            </p:cNvPr>
            <p:cNvSpPr/>
            <p:nvPr/>
          </p:nvSpPr>
          <p:spPr>
            <a:xfrm>
              <a:off x="10835307" y="6421178"/>
              <a:ext cx="6420" cy="176644"/>
            </a:xfrm>
            <a:custGeom>
              <a:avLst/>
              <a:gdLst>
                <a:gd name="connsiteX0" fmla="*/ 0 w 7140"/>
                <a:gd name="connsiteY0" fmla="*/ 0 h 196453"/>
                <a:gd name="connsiteX1" fmla="*/ 7140 w 7140"/>
                <a:gd name="connsiteY1" fmla="*/ 0 h 196453"/>
                <a:gd name="connsiteX2" fmla="*/ 7140 w 7140"/>
                <a:gd name="connsiteY2" fmla="*/ 196453 h 196453"/>
                <a:gd name="connsiteX3" fmla="*/ 0 w 7140"/>
                <a:gd name="connsiteY3" fmla="*/ 196453 h 19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0" h="196453">
                  <a:moveTo>
                    <a:pt x="0" y="0"/>
                  </a:moveTo>
                  <a:lnTo>
                    <a:pt x="7140" y="0"/>
                  </a:lnTo>
                  <a:lnTo>
                    <a:pt x="7140" y="196453"/>
                  </a:lnTo>
                  <a:lnTo>
                    <a:pt x="0" y="196453"/>
                  </a:lnTo>
                  <a:close/>
                </a:path>
              </a:pathLst>
            </a:custGeom>
            <a:solidFill>
              <a:srgbClr val="FFC000"/>
            </a:solidFill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2526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2AB6C-1788-6704-F84E-B78E4A85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4BB69-E9C3-7C4E-6D67-5291C694D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72921-79AE-F23A-AE0A-98EAA8B9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9ED5-6270-42DA-B55B-B5DBA20AC547}" type="datetimeFigureOut">
              <a:rPr lang="en-GB" smtClean="0"/>
              <a:t>17/01/2025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A052F-0EDF-E752-994E-6B39166E8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45129-A5A2-321E-5641-724A01DF1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49627-D120-482C-B078-95ACED1C73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907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EC715-1FEF-D4C0-BA43-84394729D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07EE3-EE73-41F2-744C-68068EB82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29C6E1-521A-0F6C-BA81-3407B5B68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077C0-2207-95F8-CBF0-675EF381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9ED5-6270-42DA-B55B-B5DBA20AC547}" type="datetimeFigureOut">
              <a:rPr lang="en-GB" smtClean="0"/>
              <a:t>17/01/2025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0DFA6-DF9A-62F4-3BD6-271BB588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B4B30-590F-1644-6A21-D303BC84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49627-D120-482C-B078-95ACED1C73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359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8E5CC-CFE1-4089-0AEC-12DEEFFF9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38985-F923-E180-034A-DED5EAE77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49F34-D340-8014-2A2B-024896694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C358D-19ED-FF62-E5FA-7F06E248B4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C4B13-03AB-1256-C483-1EEF997EF3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22ACD2-A7DD-E92D-5781-A871A96B8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9ED5-6270-42DA-B55B-B5DBA20AC547}" type="datetimeFigureOut">
              <a:rPr lang="en-GB" smtClean="0"/>
              <a:t>17/01/2025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A5EE1E-1320-4A7D-F485-1E1FDC051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D43BEE-AA67-4F53-75D1-F463651E8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49627-D120-482C-B078-95ACED1C73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84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85306-9DB2-CFDF-CA39-2E8D0F86B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D14E6-A06C-EAD9-A0E9-69B2BB62F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9ED5-6270-42DA-B55B-B5DBA20AC547}" type="datetimeFigureOut">
              <a:rPr lang="en-GB" smtClean="0"/>
              <a:t>17/01/2025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1401E-D84D-16BC-7E3D-A036413DA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93572-A19B-F57A-6999-8CD7CDF7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49627-D120-482C-B078-95ACED1C73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918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7A2093-2989-156F-4E23-110CFC24F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9ED5-6270-42DA-B55B-B5DBA20AC547}" type="datetimeFigureOut">
              <a:rPr lang="en-GB" smtClean="0"/>
              <a:t>17/01/2025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1FEE13-6601-9FF0-AA62-E1834CD11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5BA76-8B25-9B8C-1B81-BE354A4B5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49627-D120-482C-B078-95ACED1C73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417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8EEB8-C941-CE0D-3119-AC5459DAB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2E154-0D4A-657A-97E1-32562BF0B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6311F-BD9C-5366-FF01-B1B11CBDC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660F0-1C20-05CA-6984-E1D64D43F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9ED5-6270-42DA-B55B-B5DBA20AC547}" type="datetimeFigureOut">
              <a:rPr lang="en-GB" smtClean="0"/>
              <a:t>17/01/2025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1C8F1-866C-3AB5-0FDD-85C82534E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6F86E-EBF4-B349-21A7-52071BF39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49627-D120-482C-B078-95ACED1C73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899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23F1-22E7-07FD-84D4-0FB00A91C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9D7C49-6E1A-5351-B375-6CFBEF8C35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224442-8B63-2445-D7DF-DB1DE6AD11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C1934C-E76D-5BFE-13A9-90C170498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9ED5-6270-42DA-B55B-B5DBA20AC547}" type="datetimeFigureOut">
              <a:rPr lang="en-GB" smtClean="0"/>
              <a:t>17/01/2025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F46923-D8CF-864B-1A07-DF345B20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65C6F-4A04-738A-8E57-AADED8F0B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49627-D120-482C-B078-95ACED1C73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2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6C190A-4F1E-5448-0874-A9769C6AB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E3A28-2B7D-F149-BD24-9D9FA95AE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48C4C-570F-AFB1-17BE-841AD22FFE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AD9ED5-6270-42DA-B55B-B5DBA20AC547}" type="datetimeFigureOut">
              <a:rPr lang="en-GB" smtClean="0"/>
              <a:t>17/01/2025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2E9D0-8F6C-E924-DC04-3123BBC80F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A44FA-E640-CC1D-2A00-428C3A897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749627-D120-482C-B078-95ACED1C73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56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chart" Target="../charts/chart1.x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2.bin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3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44.png"/><Relationship Id="rId5" Type="http://schemas.openxmlformats.org/officeDocument/2006/relationships/image" Target="../media/image37.e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4.bin"/><Relationship Id="rId4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chart" Target="../charts/chart4.x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chart" Target="../charts/chart5.x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2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3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53.png"/><Relationship Id="rId5" Type="http://schemas.openxmlformats.org/officeDocument/2006/relationships/image" Target="../media/image37.e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chart" Target="../charts/chart6.x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chart" Target="../charts/chart7.x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2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3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62.png"/><Relationship Id="rId5" Type="http://schemas.openxmlformats.org/officeDocument/2006/relationships/image" Target="../media/image37.emf"/><Relationship Id="rId4" Type="http://schemas.openxmlformats.org/officeDocument/2006/relationships/oleObject" Target="../embeddings/oleObject2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34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06450A6B-00FB-298E-2563-535931BCC6B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6450A6B-00FB-298E-2563-535931BCC6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640081" y="2484800"/>
            <a:ext cx="6458768" cy="18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Rockwell" panose="02060603020205020403" pitchFamily="18" charset="0"/>
              </a:rPr>
              <a:t>Consumer Surplus Factor (CSF) study</a:t>
            </a:r>
            <a:br>
              <a:rPr lang="en-US" sz="3600" b="1" dirty="0">
                <a:latin typeface="Rockwell" panose="02060603020205020403" pitchFamily="18" charset="0"/>
              </a:rPr>
            </a:br>
            <a:br>
              <a:rPr lang="en-US" sz="3200" b="1" dirty="0">
                <a:latin typeface="Rockwell" panose="02060603020205020403" pitchFamily="18" charset="0"/>
              </a:rPr>
            </a:br>
            <a:r>
              <a:rPr lang="en-US" sz="2400" b="1" dirty="0">
                <a:latin typeface="Rockwell" panose="02060603020205020403" pitchFamily="18" charset="0"/>
              </a:rPr>
              <a:t>Kraft Heinz – </a:t>
            </a:r>
            <a:r>
              <a:rPr lang="en-US" sz="2400" b="1" dirty="0" err="1">
                <a:latin typeface="Rockwell" panose="02060603020205020403" pitchFamily="18" charset="0"/>
              </a:rPr>
              <a:t>Spoonables</a:t>
            </a:r>
            <a:br>
              <a:rPr lang="en-US" sz="2400" b="1" dirty="0">
                <a:latin typeface="Rockwell" panose="02060603020205020403" pitchFamily="18" charset="0"/>
              </a:rPr>
            </a:br>
            <a:br>
              <a:rPr lang="en-US" sz="2400" b="1" dirty="0">
                <a:latin typeface="Rockwell" panose="02060603020205020403" pitchFamily="18" charset="0"/>
              </a:rPr>
            </a:br>
            <a:br>
              <a:rPr lang="en-US" sz="2400" b="1" dirty="0">
                <a:latin typeface="Rockwell" panose="02060603020205020403" pitchFamily="18" charset="0"/>
              </a:rPr>
            </a:br>
            <a:br>
              <a:rPr lang="en-US" sz="2400" b="1" dirty="0">
                <a:latin typeface="Rockwell" panose="02060603020205020403" pitchFamily="18" charset="0"/>
              </a:rPr>
            </a:br>
            <a:br>
              <a:rPr lang="en-US" sz="2400" b="1" dirty="0">
                <a:latin typeface="Rockwell" panose="02060603020205020403" pitchFamily="18" charset="0"/>
              </a:rPr>
            </a:br>
            <a:r>
              <a:rPr lang="en-US" sz="1800" b="1" dirty="0">
                <a:latin typeface="Rockwell" panose="02060603020205020403" pitchFamily="18" charset="0"/>
              </a:rPr>
              <a:t>17</a:t>
            </a:r>
            <a:r>
              <a:rPr lang="en-US" sz="1800" dirty="0">
                <a:latin typeface="Rockwell" panose="02060603020205020403" pitchFamily="18" charset="0"/>
              </a:rPr>
              <a:t> January 2025</a:t>
            </a:r>
            <a:endParaRPr lang="en-US" sz="3200" dirty="0">
              <a:latin typeface="Rockwell" panose="02060603020205020403" pitchFamily="18" charset="0"/>
            </a:endParaRPr>
          </a:p>
        </p:txBody>
      </p:sp>
      <p:grpSp>
        <p:nvGrpSpPr>
          <p:cNvPr id="339" name="Google Shape;4349;p48">
            <a:extLst>
              <a:ext uri="{FF2B5EF4-FFF2-40B4-BE49-F238E27FC236}">
                <a16:creationId xmlns:a16="http://schemas.microsoft.com/office/drawing/2014/main" id="{49AA8A0F-F35E-E08A-D8E6-746CB218498E}"/>
              </a:ext>
            </a:extLst>
          </p:cNvPr>
          <p:cNvGrpSpPr/>
          <p:nvPr/>
        </p:nvGrpSpPr>
        <p:grpSpPr>
          <a:xfrm>
            <a:off x="7445829" y="959466"/>
            <a:ext cx="3959303" cy="4297353"/>
            <a:chOff x="2181300" y="231400"/>
            <a:chExt cx="4262637" cy="4762499"/>
          </a:xfrm>
        </p:grpSpPr>
        <p:sp>
          <p:nvSpPr>
            <p:cNvPr id="340" name="Google Shape;4350;p48">
              <a:extLst>
                <a:ext uri="{FF2B5EF4-FFF2-40B4-BE49-F238E27FC236}">
                  <a16:creationId xmlns:a16="http://schemas.microsoft.com/office/drawing/2014/main" id="{70BEFE84-8A9F-F67E-4406-218CB9F0ED2D}"/>
                </a:ext>
              </a:extLst>
            </p:cNvPr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4351;p48">
              <a:extLst>
                <a:ext uri="{FF2B5EF4-FFF2-40B4-BE49-F238E27FC236}">
                  <a16:creationId xmlns:a16="http://schemas.microsoft.com/office/drawing/2014/main" id="{14FCE45B-9393-932F-8023-DED6401FCA62}"/>
                </a:ext>
              </a:extLst>
            </p:cNvPr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4352;p48">
              <a:extLst>
                <a:ext uri="{FF2B5EF4-FFF2-40B4-BE49-F238E27FC236}">
                  <a16:creationId xmlns:a16="http://schemas.microsoft.com/office/drawing/2014/main" id="{4038B52D-9B6C-5D52-074C-0500695463EF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4353;p48">
              <a:extLst>
                <a:ext uri="{FF2B5EF4-FFF2-40B4-BE49-F238E27FC236}">
                  <a16:creationId xmlns:a16="http://schemas.microsoft.com/office/drawing/2014/main" id="{D4EEFF30-E0DA-80B2-28C5-6683BF66F5B3}"/>
                </a:ext>
              </a:extLst>
            </p:cNvPr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4354;p48">
              <a:extLst>
                <a:ext uri="{FF2B5EF4-FFF2-40B4-BE49-F238E27FC236}">
                  <a16:creationId xmlns:a16="http://schemas.microsoft.com/office/drawing/2014/main" id="{A73698F5-FBCB-6B05-19C3-D4FF583B821F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4355;p48">
              <a:extLst>
                <a:ext uri="{FF2B5EF4-FFF2-40B4-BE49-F238E27FC236}">
                  <a16:creationId xmlns:a16="http://schemas.microsoft.com/office/drawing/2014/main" id="{A21061A6-3FE3-D128-A1C8-7830D13FC13A}"/>
                </a:ext>
              </a:extLst>
            </p:cNvPr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4356;p48">
              <a:extLst>
                <a:ext uri="{FF2B5EF4-FFF2-40B4-BE49-F238E27FC236}">
                  <a16:creationId xmlns:a16="http://schemas.microsoft.com/office/drawing/2014/main" id="{ED15A976-0B55-19F8-C11C-AF767E096659}"/>
                </a:ext>
              </a:extLst>
            </p:cNvPr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4357;p48">
              <a:extLst>
                <a:ext uri="{FF2B5EF4-FFF2-40B4-BE49-F238E27FC236}">
                  <a16:creationId xmlns:a16="http://schemas.microsoft.com/office/drawing/2014/main" id="{B2455ACF-1569-80EB-5252-0DF6622DCAA2}"/>
                </a:ext>
              </a:extLst>
            </p:cNvPr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4358;p48">
              <a:extLst>
                <a:ext uri="{FF2B5EF4-FFF2-40B4-BE49-F238E27FC236}">
                  <a16:creationId xmlns:a16="http://schemas.microsoft.com/office/drawing/2014/main" id="{66A41142-097F-6015-70B7-92E78CF1009F}"/>
                </a:ext>
              </a:extLst>
            </p:cNvPr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4359;p48">
              <a:extLst>
                <a:ext uri="{FF2B5EF4-FFF2-40B4-BE49-F238E27FC236}">
                  <a16:creationId xmlns:a16="http://schemas.microsoft.com/office/drawing/2014/main" id="{168DBF3A-BA77-05CA-1B4C-3DD1C2D87B73}"/>
                </a:ext>
              </a:extLst>
            </p:cNvPr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4360;p48">
              <a:extLst>
                <a:ext uri="{FF2B5EF4-FFF2-40B4-BE49-F238E27FC236}">
                  <a16:creationId xmlns:a16="http://schemas.microsoft.com/office/drawing/2014/main" id="{EDC70F51-8B6D-CFE6-6FD9-BF312F1E7062}"/>
                </a:ext>
              </a:extLst>
            </p:cNvPr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4361;p48">
              <a:extLst>
                <a:ext uri="{FF2B5EF4-FFF2-40B4-BE49-F238E27FC236}">
                  <a16:creationId xmlns:a16="http://schemas.microsoft.com/office/drawing/2014/main" id="{B3A7E66C-ACE0-79AC-58A6-61B1E75AF352}"/>
                </a:ext>
              </a:extLst>
            </p:cNvPr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4362;p48">
              <a:extLst>
                <a:ext uri="{FF2B5EF4-FFF2-40B4-BE49-F238E27FC236}">
                  <a16:creationId xmlns:a16="http://schemas.microsoft.com/office/drawing/2014/main" id="{0B2BDB12-E169-7F62-7876-3A70C1FD5B49}"/>
                </a:ext>
              </a:extLst>
            </p:cNvPr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4363;p48">
              <a:extLst>
                <a:ext uri="{FF2B5EF4-FFF2-40B4-BE49-F238E27FC236}">
                  <a16:creationId xmlns:a16="http://schemas.microsoft.com/office/drawing/2014/main" id="{C48D4AB5-1B73-99DE-5ACB-96E6C9A21F5F}"/>
                </a:ext>
              </a:extLst>
            </p:cNvPr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4364;p48">
              <a:extLst>
                <a:ext uri="{FF2B5EF4-FFF2-40B4-BE49-F238E27FC236}">
                  <a16:creationId xmlns:a16="http://schemas.microsoft.com/office/drawing/2014/main" id="{684BC829-1083-71BD-D526-915236E1ADA8}"/>
                </a:ext>
              </a:extLst>
            </p:cNvPr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4365;p48">
              <a:extLst>
                <a:ext uri="{FF2B5EF4-FFF2-40B4-BE49-F238E27FC236}">
                  <a16:creationId xmlns:a16="http://schemas.microsoft.com/office/drawing/2014/main" id="{AF11CD30-7DF4-8319-6584-0071EC0D9C9D}"/>
                </a:ext>
              </a:extLst>
            </p:cNvPr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4366;p48">
              <a:extLst>
                <a:ext uri="{FF2B5EF4-FFF2-40B4-BE49-F238E27FC236}">
                  <a16:creationId xmlns:a16="http://schemas.microsoft.com/office/drawing/2014/main" id="{4444E021-D631-D578-3CB0-F7480676893B}"/>
                </a:ext>
              </a:extLst>
            </p:cNvPr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4367;p48">
              <a:extLst>
                <a:ext uri="{FF2B5EF4-FFF2-40B4-BE49-F238E27FC236}">
                  <a16:creationId xmlns:a16="http://schemas.microsoft.com/office/drawing/2014/main" id="{C8644193-8254-E873-59C1-DCF904DAD6AC}"/>
                </a:ext>
              </a:extLst>
            </p:cNvPr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4368;p48">
              <a:extLst>
                <a:ext uri="{FF2B5EF4-FFF2-40B4-BE49-F238E27FC236}">
                  <a16:creationId xmlns:a16="http://schemas.microsoft.com/office/drawing/2014/main" id="{37AFCD95-0C41-14C9-301F-21E6F9E0718D}"/>
                </a:ext>
              </a:extLst>
            </p:cNvPr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4369;p48">
              <a:extLst>
                <a:ext uri="{FF2B5EF4-FFF2-40B4-BE49-F238E27FC236}">
                  <a16:creationId xmlns:a16="http://schemas.microsoft.com/office/drawing/2014/main" id="{C4D2D52B-BFD4-A77A-225D-4BA51897AF15}"/>
                </a:ext>
              </a:extLst>
            </p:cNvPr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4370;p48">
              <a:extLst>
                <a:ext uri="{FF2B5EF4-FFF2-40B4-BE49-F238E27FC236}">
                  <a16:creationId xmlns:a16="http://schemas.microsoft.com/office/drawing/2014/main" id="{EF58F1E0-AFD5-8809-9CD5-9C4EC737734D}"/>
                </a:ext>
              </a:extLst>
            </p:cNvPr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4371;p48">
              <a:extLst>
                <a:ext uri="{FF2B5EF4-FFF2-40B4-BE49-F238E27FC236}">
                  <a16:creationId xmlns:a16="http://schemas.microsoft.com/office/drawing/2014/main" id="{76EB632B-0A3C-9B28-F915-2369AF460EEC}"/>
                </a:ext>
              </a:extLst>
            </p:cNvPr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4372;p48">
              <a:extLst>
                <a:ext uri="{FF2B5EF4-FFF2-40B4-BE49-F238E27FC236}">
                  <a16:creationId xmlns:a16="http://schemas.microsoft.com/office/drawing/2014/main" id="{322A8CA2-CF79-89FB-BE99-28D352E2049E}"/>
                </a:ext>
              </a:extLst>
            </p:cNvPr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4373;p48">
              <a:extLst>
                <a:ext uri="{FF2B5EF4-FFF2-40B4-BE49-F238E27FC236}">
                  <a16:creationId xmlns:a16="http://schemas.microsoft.com/office/drawing/2014/main" id="{AFCE65E5-CD28-E565-029E-FA014EC446CF}"/>
                </a:ext>
              </a:extLst>
            </p:cNvPr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4374;p48">
              <a:extLst>
                <a:ext uri="{FF2B5EF4-FFF2-40B4-BE49-F238E27FC236}">
                  <a16:creationId xmlns:a16="http://schemas.microsoft.com/office/drawing/2014/main" id="{AE61AA31-6084-51EB-54F0-42D8C0784AD8}"/>
                </a:ext>
              </a:extLst>
            </p:cNvPr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4375;p48">
              <a:extLst>
                <a:ext uri="{FF2B5EF4-FFF2-40B4-BE49-F238E27FC236}">
                  <a16:creationId xmlns:a16="http://schemas.microsoft.com/office/drawing/2014/main" id="{5275886A-6C9D-7144-298B-D68580043217}"/>
                </a:ext>
              </a:extLst>
            </p:cNvPr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4376;p48">
              <a:extLst>
                <a:ext uri="{FF2B5EF4-FFF2-40B4-BE49-F238E27FC236}">
                  <a16:creationId xmlns:a16="http://schemas.microsoft.com/office/drawing/2014/main" id="{7C484899-B535-1AE0-0241-11D117C6074B}"/>
                </a:ext>
              </a:extLst>
            </p:cNvPr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4377;p48">
              <a:extLst>
                <a:ext uri="{FF2B5EF4-FFF2-40B4-BE49-F238E27FC236}">
                  <a16:creationId xmlns:a16="http://schemas.microsoft.com/office/drawing/2014/main" id="{5B869851-A4C1-B35F-5473-EF1987EB93E9}"/>
                </a:ext>
              </a:extLst>
            </p:cNvPr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4378;p48">
              <a:extLst>
                <a:ext uri="{FF2B5EF4-FFF2-40B4-BE49-F238E27FC236}">
                  <a16:creationId xmlns:a16="http://schemas.microsoft.com/office/drawing/2014/main" id="{40E95024-9F16-ED7C-A5D0-FC6414634D01}"/>
                </a:ext>
              </a:extLst>
            </p:cNvPr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4379;p48">
              <a:extLst>
                <a:ext uri="{FF2B5EF4-FFF2-40B4-BE49-F238E27FC236}">
                  <a16:creationId xmlns:a16="http://schemas.microsoft.com/office/drawing/2014/main" id="{7F325F85-E3EE-ADE4-0D6A-F977BA0D9128}"/>
                </a:ext>
              </a:extLst>
            </p:cNvPr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4380;p48">
              <a:extLst>
                <a:ext uri="{FF2B5EF4-FFF2-40B4-BE49-F238E27FC236}">
                  <a16:creationId xmlns:a16="http://schemas.microsoft.com/office/drawing/2014/main" id="{32130A8C-30B5-DC54-866C-077DDA53518C}"/>
                </a:ext>
              </a:extLst>
            </p:cNvPr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4381;p48">
              <a:extLst>
                <a:ext uri="{FF2B5EF4-FFF2-40B4-BE49-F238E27FC236}">
                  <a16:creationId xmlns:a16="http://schemas.microsoft.com/office/drawing/2014/main" id="{29A8EC54-F096-4477-4A23-40277ACE76F1}"/>
                </a:ext>
              </a:extLst>
            </p:cNvPr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4382;p48">
              <a:extLst>
                <a:ext uri="{FF2B5EF4-FFF2-40B4-BE49-F238E27FC236}">
                  <a16:creationId xmlns:a16="http://schemas.microsoft.com/office/drawing/2014/main" id="{AF5D093D-3E17-75CD-901C-585FD5075713}"/>
                </a:ext>
              </a:extLst>
            </p:cNvPr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4383;p48">
              <a:extLst>
                <a:ext uri="{FF2B5EF4-FFF2-40B4-BE49-F238E27FC236}">
                  <a16:creationId xmlns:a16="http://schemas.microsoft.com/office/drawing/2014/main" id="{D059F635-0FBC-FBCD-7061-0CC462B49F4C}"/>
                </a:ext>
              </a:extLst>
            </p:cNvPr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4384;p48">
              <a:extLst>
                <a:ext uri="{FF2B5EF4-FFF2-40B4-BE49-F238E27FC236}">
                  <a16:creationId xmlns:a16="http://schemas.microsoft.com/office/drawing/2014/main" id="{CB820901-19E1-A165-B1D2-BCC0684403F6}"/>
                </a:ext>
              </a:extLst>
            </p:cNvPr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4385;p48">
              <a:extLst>
                <a:ext uri="{FF2B5EF4-FFF2-40B4-BE49-F238E27FC236}">
                  <a16:creationId xmlns:a16="http://schemas.microsoft.com/office/drawing/2014/main" id="{1E35B6D2-66C5-31A1-2D43-528CD89728D0}"/>
                </a:ext>
              </a:extLst>
            </p:cNvPr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4386;p48">
              <a:extLst>
                <a:ext uri="{FF2B5EF4-FFF2-40B4-BE49-F238E27FC236}">
                  <a16:creationId xmlns:a16="http://schemas.microsoft.com/office/drawing/2014/main" id="{342F916D-9B25-7002-19D9-2F8D462F9028}"/>
                </a:ext>
              </a:extLst>
            </p:cNvPr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4387;p48">
              <a:extLst>
                <a:ext uri="{FF2B5EF4-FFF2-40B4-BE49-F238E27FC236}">
                  <a16:creationId xmlns:a16="http://schemas.microsoft.com/office/drawing/2014/main" id="{E04EA749-462C-8E42-0F9D-88D69A3883CC}"/>
                </a:ext>
              </a:extLst>
            </p:cNvPr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" name="Google Shape;4388;p48">
              <a:extLst>
                <a:ext uri="{FF2B5EF4-FFF2-40B4-BE49-F238E27FC236}">
                  <a16:creationId xmlns:a16="http://schemas.microsoft.com/office/drawing/2014/main" id="{B6CB01A9-CBBB-AAB5-EF68-5E0294D8ED0E}"/>
                </a:ext>
              </a:extLst>
            </p:cNvPr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530" name="Google Shape;4389;p48">
                <a:extLst>
                  <a:ext uri="{FF2B5EF4-FFF2-40B4-BE49-F238E27FC236}">
                    <a16:creationId xmlns:a16="http://schemas.microsoft.com/office/drawing/2014/main" id="{49244B07-4F80-09A6-BDEC-73897776B63D}"/>
                  </a:ext>
                </a:extLst>
              </p:cNvPr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4390;p48">
                <a:extLst>
                  <a:ext uri="{FF2B5EF4-FFF2-40B4-BE49-F238E27FC236}">
                    <a16:creationId xmlns:a16="http://schemas.microsoft.com/office/drawing/2014/main" id="{800A7DAB-26B5-69F4-0CF2-41316E5FBF19}"/>
                  </a:ext>
                </a:extLst>
              </p:cNvPr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4391;p48">
                <a:extLst>
                  <a:ext uri="{FF2B5EF4-FFF2-40B4-BE49-F238E27FC236}">
                    <a16:creationId xmlns:a16="http://schemas.microsoft.com/office/drawing/2014/main" id="{CDBF19C3-3295-B081-2D38-473206611EA3}"/>
                  </a:ext>
                </a:extLst>
              </p:cNvPr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4392;p48">
                <a:extLst>
                  <a:ext uri="{FF2B5EF4-FFF2-40B4-BE49-F238E27FC236}">
                    <a16:creationId xmlns:a16="http://schemas.microsoft.com/office/drawing/2014/main" id="{1B903372-9BF6-DF1A-C57E-4A97281FA337}"/>
                  </a:ext>
                </a:extLst>
              </p:cNvPr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4393;p48">
                <a:extLst>
                  <a:ext uri="{FF2B5EF4-FFF2-40B4-BE49-F238E27FC236}">
                    <a16:creationId xmlns:a16="http://schemas.microsoft.com/office/drawing/2014/main" id="{BEF81693-89E6-9FA8-8BD3-D53EE4873A5F}"/>
                  </a:ext>
                </a:extLst>
              </p:cNvPr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4394;p48">
                <a:extLst>
                  <a:ext uri="{FF2B5EF4-FFF2-40B4-BE49-F238E27FC236}">
                    <a16:creationId xmlns:a16="http://schemas.microsoft.com/office/drawing/2014/main" id="{04BAB173-2E29-8AB6-B9A6-33325BFF417D}"/>
                  </a:ext>
                </a:extLst>
              </p:cNvPr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4395;p48">
                <a:extLst>
                  <a:ext uri="{FF2B5EF4-FFF2-40B4-BE49-F238E27FC236}">
                    <a16:creationId xmlns:a16="http://schemas.microsoft.com/office/drawing/2014/main" id="{9939C91C-C6FD-EB3D-A0A5-41C9D95EF75B}"/>
                  </a:ext>
                </a:extLst>
              </p:cNvPr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4396;p48">
                <a:extLst>
                  <a:ext uri="{FF2B5EF4-FFF2-40B4-BE49-F238E27FC236}">
                    <a16:creationId xmlns:a16="http://schemas.microsoft.com/office/drawing/2014/main" id="{232C90F5-33F0-075C-3FBE-BFBE53C7D21A}"/>
                  </a:ext>
                </a:extLst>
              </p:cNvPr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4397;p48">
                <a:extLst>
                  <a:ext uri="{FF2B5EF4-FFF2-40B4-BE49-F238E27FC236}">
                    <a16:creationId xmlns:a16="http://schemas.microsoft.com/office/drawing/2014/main" id="{2420A959-F4BB-7724-6E2D-C473C7861E89}"/>
                  </a:ext>
                </a:extLst>
              </p:cNvPr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4398;p48">
                <a:extLst>
                  <a:ext uri="{FF2B5EF4-FFF2-40B4-BE49-F238E27FC236}">
                    <a16:creationId xmlns:a16="http://schemas.microsoft.com/office/drawing/2014/main" id="{284C5D50-1F6F-C2D3-F1E5-08C729419717}"/>
                  </a:ext>
                </a:extLst>
              </p:cNvPr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4399;p48">
                <a:extLst>
                  <a:ext uri="{FF2B5EF4-FFF2-40B4-BE49-F238E27FC236}">
                    <a16:creationId xmlns:a16="http://schemas.microsoft.com/office/drawing/2014/main" id="{C1BF08D6-EE70-400A-A56B-9B297EC5E485}"/>
                  </a:ext>
                </a:extLst>
              </p:cNvPr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4400;p48">
                <a:extLst>
                  <a:ext uri="{FF2B5EF4-FFF2-40B4-BE49-F238E27FC236}">
                    <a16:creationId xmlns:a16="http://schemas.microsoft.com/office/drawing/2014/main" id="{9570FB20-DB2B-FBFD-6341-B56E275C49A2}"/>
                  </a:ext>
                </a:extLst>
              </p:cNvPr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4401;p48">
                <a:extLst>
                  <a:ext uri="{FF2B5EF4-FFF2-40B4-BE49-F238E27FC236}">
                    <a16:creationId xmlns:a16="http://schemas.microsoft.com/office/drawing/2014/main" id="{2F0AD42B-050F-EECE-4FC5-C3ADA9E3D983}"/>
                  </a:ext>
                </a:extLst>
              </p:cNvPr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4402;p48">
                <a:extLst>
                  <a:ext uri="{FF2B5EF4-FFF2-40B4-BE49-F238E27FC236}">
                    <a16:creationId xmlns:a16="http://schemas.microsoft.com/office/drawing/2014/main" id="{FED297AE-3228-8F42-6FBC-1BF7935F8A22}"/>
                  </a:ext>
                </a:extLst>
              </p:cNvPr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4403;p48">
                <a:extLst>
                  <a:ext uri="{FF2B5EF4-FFF2-40B4-BE49-F238E27FC236}">
                    <a16:creationId xmlns:a16="http://schemas.microsoft.com/office/drawing/2014/main" id="{7A48F900-2AB9-8F00-9294-BBB5A303029E}"/>
                  </a:ext>
                </a:extLst>
              </p:cNvPr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4404;p48">
                <a:extLst>
                  <a:ext uri="{FF2B5EF4-FFF2-40B4-BE49-F238E27FC236}">
                    <a16:creationId xmlns:a16="http://schemas.microsoft.com/office/drawing/2014/main" id="{F938955E-075C-0833-5697-5E54D758C279}"/>
                  </a:ext>
                </a:extLst>
              </p:cNvPr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4405;p48">
                <a:extLst>
                  <a:ext uri="{FF2B5EF4-FFF2-40B4-BE49-F238E27FC236}">
                    <a16:creationId xmlns:a16="http://schemas.microsoft.com/office/drawing/2014/main" id="{125BC3D0-F99E-3C5B-45EE-3B447CEFB4E6}"/>
                  </a:ext>
                </a:extLst>
              </p:cNvPr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9" name="Google Shape;4406;p48">
              <a:extLst>
                <a:ext uri="{FF2B5EF4-FFF2-40B4-BE49-F238E27FC236}">
                  <a16:creationId xmlns:a16="http://schemas.microsoft.com/office/drawing/2014/main" id="{430F39D9-AC3D-BF15-A7F1-19B4F2DFFB94}"/>
                </a:ext>
              </a:extLst>
            </p:cNvPr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514" name="Google Shape;4407;p48">
                <a:extLst>
                  <a:ext uri="{FF2B5EF4-FFF2-40B4-BE49-F238E27FC236}">
                    <a16:creationId xmlns:a16="http://schemas.microsoft.com/office/drawing/2014/main" id="{E41AF91D-01D4-A7FD-5C55-8C6F029274DB}"/>
                  </a:ext>
                </a:extLst>
              </p:cNvPr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4408;p48">
                <a:extLst>
                  <a:ext uri="{FF2B5EF4-FFF2-40B4-BE49-F238E27FC236}">
                    <a16:creationId xmlns:a16="http://schemas.microsoft.com/office/drawing/2014/main" id="{175464AE-6347-3A62-EB28-3205001BBE0E}"/>
                  </a:ext>
                </a:extLst>
              </p:cNvPr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4409;p48">
                <a:extLst>
                  <a:ext uri="{FF2B5EF4-FFF2-40B4-BE49-F238E27FC236}">
                    <a16:creationId xmlns:a16="http://schemas.microsoft.com/office/drawing/2014/main" id="{67B095C9-A059-AD9E-708B-04867EE8AF61}"/>
                  </a:ext>
                </a:extLst>
              </p:cNvPr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4410;p48">
                <a:extLst>
                  <a:ext uri="{FF2B5EF4-FFF2-40B4-BE49-F238E27FC236}">
                    <a16:creationId xmlns:a16="http://schemas.microsoft.com/office/drawing/2014/main" id="{A25EDA38-4A01-C60F-209B-E99B663ED37E}"/>
                  </a:ext>
                </a:extLst>
              </p:cNvPr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4411;p48">
                <a:extLst>
                  <a:ext uri="{FF2B5EF4-FFF2-40B4-BE49-F238E27FC236}">
                    <a16:creationId xmlns:a16="http://schemas.microsoft.com/office/drawing/2014/main" id="{952936D8-8D94-DCBF-E2EA-5EC3BB84F18C}"/>
                  </a:ext>
                </a:extLst>
              </p:cNvPr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4412;p48">
                <a:extLst>
                  <a:ext uri="{FF2B5EF4-FFF2-40B4-BE49-F238E27FC236}">
                    <a16:creationId xmlns:a16="http://schemas.microsoft.com/office/drawing/2014/main" id="{AC9D7AFE-00C0-E4F3-2FA8-34A7483C1310}"/>
                  </a:ext>
                </a:extLst>
              </p:cNvPr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4413;p48">
                <a:extLst>
                  <a:ext uri="{FF2B5EF4-FFF2-40B4-BE49-F238E27FC236}">
                    <a16:creationId xmlns:a16="http://schemas.microsoft.com/office/drawing/2014/main" id="{35D58EE3-B4C9-C3E5-E4B5-BDE1DD698FBF}"/>
                  </a:ext>
                </a:extLst>
              </p:cNvPr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4414;p48">
                <a:extLst>
                  <a:ext uri="{FF2B5EF4-FFF2-40B4-BE49-F238E27FC236}">
                    <a16:creationId xmlns:a16="http://schemas.microsoft.com/office/drawing/2014/main" id="{5B989A95-1BE6-D9AB-9CFD-1BA5EEC85026}"/>
                  </a:ext>
                </a:extLst>
              </p:cNvPr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4415;p48">
                <a:extLst>
                  <a:ext uri="{FF2B5EF4-FFF2-40B4-BE49-F238E27FC236}">
                    <a16:creationId xmlns:a16="http://schemas.microsoft.com/office/drawing/2014/main" id="{5653CBD6-B994-5CCD-6B8F-86EE15DA8AC0}"/>
                  </a:ext>
                </a:extLst>
              </p:cNvPr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4416;p48">
                <a:extLst>
                  <a:ext uri="{FF2B5EF4-FFF2-40B4-BE49-F238E27FC236}">
                    <a16:creationId xmlns:a16="http://schemas.microsoft.com/office/drawing/2014/main" id="{940B8F47-A660-6DD2-273E-2E2D1EAE8F7B}"/>
                  </a:ext>
                </a:extLst>
              </p:cNvPr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4417;p48">
                <a:extLst>
                  <a:ext uri="{FF2B5EF4-FFF2-40B4-BE49-F238E27FC236}">
                    <a16:creationId xmlns:a16="http://schemas.microsoft.com/office/drawing/2014/main" id="{B1451017-1450-5310-F3D5-7982E2E4D9FB}"/>
                  </a:ext>
                </a:extLst>
              </p:cNvPr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4418;p48">
                <a:extLst>
                  <a:ext uri="{FF2B5EF4-FFF2-40B4-BE49-F238E27FC236}">
                    <a16:creationId xmlns:a16="http://schemas.microsoft.com/office/drawing/2014/main" id="{E8770EA2-1105-1F18-29EB-0A64CAB6CBA3}"/>
                  </a:ext>
                </a:extLst>
              </p:cNvPr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4419;p48">
                <a:extLst>
                  <a:ext uri="{FF2B5EF4-FFF2-40B4-BE49-F238E27FC236}">
                    <a16:creationId xmlns:a16="http://schemas.microsoft.com/office/drawing/2014/main" id="{439C2014-F523-37DD-07A9-B99003653BBE}"/>
                  </a:ext>
                </a:extLst>
              </p:cNvPr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4420;p48">
                <a:extLst>
                  <a:ext uri="{FF2B5EF4-FFF2-40B4-BE49-F238E27FC236}">
                    <a16:creationId xmlns:a16="http://schemas.microsoft.com/office/drawing/2014/main" id="{D7E9FDD7-BDEE-AE1B-2B84-D5926D3EA5C4}"/>
                  </a:ext>
                </a:extLst>
              </p:cNvPr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4421;p48">
                <a:extLst>
                  <a:ext uri="{FF2B5EF4-FFF2-40B4-BE49-F238E27FC236}">
                    <a16:creationId xmlns:a16="http://schemas.microsoft.com/office/drawing/2014/main" id="{757532CA-8FCA-6D83-1E25-46013C45C0C8}"/>
                  </a:ext>
                </a:extLst>
              </p:cNvPr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4422;p48">
                <a:extLst>
                  <a:ext uri="{FF2B5EF4-FFF2-40B4-BE49-F238E27FC236}">
                    <a16:creationId xmlns:a16="http://schemas.microsoft.com/office/drawing/2014/main" id="{11FFC4E5-69E5-3FDF-E3A8-DA932F235130}"/>
                  </a:ext>
                </a:extLst>
              </p:cNvPr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0" name="Google Shape;4423;p48">
              <a:extLst>
                <a:ext uri="{FF2B5EF4-FFF2-40B4-BE49-F238E27FC236}">
                  <a16:creationId xmlns:a16="http://schemas.microsoft.com/office/drawing/2014/main" id="{6E9D80F8-882B-A2A3-F7C1-0975937360E1}"/>
                </a:ext>
              </a:extLst>
            </p:cNvPr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498" name="Google Shape;4424;p48">
                <a:extLst>
                  <a:ext uri="{FF2B5EF4-FFF2-40B4-BE49-F238E27FC236}">
                    <a16:creationId xmlns:a16="http://schemas.microsoft.com/office/drawing/2014/main" id="{A3B8F4F3-789E-D150-468A-BBDB290C5AC1}"/>
                  </a:ext>
                </a:extLst>
              </p:cNvPr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425;p48">
                <a:extLst>
                  <a:ext uri="{FF2B5EF4-FFF2-40B4-BE49-F238E27FC236}">
                    <a16:creationId xmlns:a16="http://schemas.microsoft.com/office/drawing/2014/main" id="{272CAC51-F9DB-9440-8490-42B502C4D196}"/>
                  </a:ext>
                </a:extLst>
              </p:cNvPr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4426;p48">
                <a:extLst>
                  <a:ext uri="{FF2B5EF4-FFF2-40B4-BE49-F238E27FC236}">
                    <a16:creationId xmlns:a16="http://schemas.microsoft.com/office/drawing/2014/main" id="{D4F3063B-2BC6-43E6-2EF2-4316C31D3C0E}"/>
                  </a:ext>
                </a:extLst>
              </p:cNvPr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4427;p48">
                <a:extLst>
                  <a:ext uri="{FF2B5EF4-FFF2-40B4-BE49-F238E27FC236}">
                    <a16:creationId xmlns:a16="http://schemas.microsoft.com/office/drawing/2014/main" id="{4B78B321-1A77-ACDE-012B-2BBC041EE3A5}"/>
                  </a:ext>
                </a:extLst>
              </p:cNvPr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4428;p48">
                <a:extLst>
                  <a:ext uri="{FF2B5EF4-FFF2-40B4-BE49-F238E27FC236}">
                    <a16:creationId xmlns:a16="http://schemas.microsoft.com/office/drawing/2014/main" id="{9371F465-9BAB-F31E-C6A7-4C0B62C77455}"/>
                  </a:ext>
                </a:extLst>
              </p:cNvPr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4429;p48">
                <a:extLst>
                  <a:ext uri="{FF2B5EF4-FFF2-40B4-BE49-F238E27FC236}">
                    <a16:creationId xmlns:a16="http://schemas.microsoft.com/office/drawing/2014/main" id="{DA56E125-02F2-308E-D6DC-D7D596A37654}"/>
                  </a:ext>
                </a:extLst>
              </p:cNvPr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4430;p48">
                <a:extLst>
                  <a:ext uri="{FF2B5EF4-FFF2-40B4-BE49-F238E27FC236}">
                    <a16:creationId xmlns:a16="http://schemas.microsoft.com/office/drawing/2014/main" id="{E49E9498-AF6C-A516-D36C-0C9A64718803}"/>
                  </a:ext>
                </a:extLst>
              </p:cNvPr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4431;p48">
                <a:extLst>
                  <a:ext uri="{FF2B5EF4-FFF2-40B4-BE49-F238E27FC236}">
                    <a16:creationId xmlns:a16="http://schemas.microsoft.com/office/drawing/2014/main" id="{6F3B1281-BC57-CED4-62FC-917169E8765F}"/>
                  </a:ext>
                </a:extLst>
              </p:cNvPr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4432;p48">
                <a:extLst>
                  <a:ext uri="{FF2B5EF4-FFF2-40B4-BE49-F238E27FC236}">
                    <a16:creationId xmlns:a16="http://schemas.microsoft.com/office/drawing/2014/main" id="{89159B15-8BAA-8CA5-F2D9-6A0134D60E0F}"/>
                  </a:ext>
                </a:extLst>
              </p:cNvPr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4433;p48">
                <a:extLst>
                  <a:ext uri="{FF2B5EF4-FFF2-40B4-BE49-F238E27FC236}">
                    <a16:creationId xmlns:a16="http://schemas.microsoft.com/office/drawing/2014/main" id="{65333A1F-6BD8-42E6-64DE-4C360A5CC5A4}"/>
                  </a:ext>
                </a:extLst>
              </p:cNvPr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4434;p48">
                <a:extLst>
                  <a:ext uri="{FF2B5EF4-FFF2-40B4-BE49-F238E27FC236}">
                    <a16:creationId xmlns:a16="http://schemas.microsoft.com/office/drawing/2014/main" id="{6A689C2E-1B6E-3BD6-C52A-CB2E96676CCC}"/>
                  </a:ext>
                </a:extLst>
              </p:cNvPr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4435;p48">
                <a:extLst>
                  <a:ext uri="{FF2B5EF4-FFF2-40B4-BE49-F238E27FC236}">
                    <a16:creationId xmlns:a16="http://schemas.microsoft.com/office/drawing/2014/main" id="{2CB19338-D81B-7484-4B50-7D106F469153}"/>
                  </a:ext>
                </a:extLst>
              </p:cNvPr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4436;p48">
                <a:extLst>
                  <a:ext uri="{FF2B5EF4-FFF2-40B4-BE49-F238E27FC236}">
                    <a16:creationId xmlns:a16="http://schemas.microsoft.com/office/drawing/2014/main" id="{1FE0D65F-2C95-24C5-B27E-242CD609D7D0}"/>
                  </a:ext>
                </a:extLst>
              </p:cNvPr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4437;p48">
                <a:extLst>
                  <a:ext uri="{FF2B5EF4-FFF2-40B4-BE49-F238E27FC236}">
                    <a16:creationId xmlns:a16="http://schemas.microsoft.com/office/drawing/2014/main" id="{B1B6DF93-914B-2AFC-F48D-4386609E4C2C}"/>
                  </a:ext>
                </a:extLst>
              </p:cNvPr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4438;p48">
                <a:extLst>
                  <a:ext uri="{FF2B5EF4-FFF2-40B4-BE49-F238E27FC236}">
                    <a16:creationId xmlns:a16="http://schemas.microsoft.com/office/drawing/2014/main" id="{4E1F045C-0DF1-E000-7879-FEB4B6828273}"/>
                  </a:ext>
                </a:extLst>
              </p:cNvPr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4439;p48">
                <a:extLst>
                  <a:ext uri="{FF2B5EF4-FFF2-40B4-BE49-F238E27FC236}">
                    <a16:creationId xmlns:a16="http://schemas.microsoft.com/office/drawing/2014/main" id="{CCE420D1-D15A-09C1-12C9-6A291F1FA717}"/>
                  </a:ext>
                </a:extLst>
              </p:cNvPr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1" name="Google Shape;4440;p48">
              <a:extLst>
                <a:ext uri="{FF2B5EF4-FFF2-40B4-BE49-F238E27FC236}">
                  <a16:creationId xmlns:a16="http://schemas.microsoft.com/office/drawing/2014/main" id="{79EE8283-4635-013D-A2F8-804CA9FC83A1}"/>
                </a:ext>
              </a:extLst>
            </p:cNvPr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482" name="Google Shape;4441;p48">
                <a:extLst>
                  <a:ext uri="{FF2B5EF4-FFF2-40B4-BE49-F238E27FC236}">
                    <a16:creationId xmlns:a16="http://schemas.microsoft.com/office/drawing/2014/main" id="{B331F436-0058-92C0-082E-3176F8E34131}"/>
                  </a:ext>
                </a:extLst>
              </p:cNvPr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442;p48">
                <a:extLst>
                  <a:ext uri="{FF2B5EF4-FFF2-40B4-BE49-F238E27FC236}">
                    <a16:creationId xmlns:a16="http://schemas.microsoft.com/office/drawing/2014/main" id="{AB37B826-5301-E13F-D236-C290CDB94DF2}"/>
                  </a:ext>
                </a:extLst>
              </p:cNvPr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443;p48">
                <a:extLst>
                  <a:ext uri="{FF2B5EF4-FFF2-40B4-BE49-F238E27FC236}">
                    <a16:creationId xmlns:a16="http://schemas.microsoft.com/office/drawing/2014/main" id="{12D1873F-7342-A78D-D3F9-C13BA10BAEE1}"/>
                  </a:ext>
                </a:extLst>
              </p:cNvPr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444;p48">
                <a:extLst>
                  <a:ext uri="{FF2B5EF4-FFF2-40B4-BE49-F238E27FC236}">
                    <a16:creationId xmlns:a16="http://schemas.microsoft.com/office/drawing/2014/main" id="{A8E37CB7-75A7-F801-E8AD-423C21A55DF2}"/>
                  </a:ext>
                </a:extLst>
              </p:cNvPr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445;p48">
                <a:extLst>
                  <a:ext uri="{FF2B5EF4-FFF2-40B4-BE49-F238E27FC236}">
                    <a16:creationId xmlns:a16="http://schemas.microsoft.com/office/drawing/2014/main" id="{E0BEDE05-37EC-9F38-A611-1B214F5C7783}"/>
                  </a:ext>
                </a:extLst>
              </p:cNvPr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446;p48">
                <a:extLst>
                  <a:ext uri="{FF2B5EF4-FFF2-40B4-BE49-F238E27FC236}">
                    <a16:creationId xmlns:a16="http://schemas.microsoft.com/office/drawing/2014/main" id="{B2BB59D6-E435-7800-9F98-1E0A5E685F6D}"/>
                  </a:ext>
                </a:extLst>
              </p:cNvPr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447;p48">
                <a:extLst>
                  <a:ext uri="{FF2B5EF4-FFF2-40B4-BE49-F238E27FC236}">
                    <a16:creationId xmlns:a16="http://schemas.microsoft.com/office/drawing/2014/main" id="{90CCE6FD-633C-5549-C4BF-D1FA70BBDBE7}"/>
                  </a:ext>
                </a:extLst>
              </p:cNvPr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448;p48">
                <a:extLst>
                  <a:ext uri="{FF2B5EF4-FFF2-40B4-BE49-F238E27FC236}">
                    <a16:creationId xmlns:a16="http://schemas.microsoft.com/office/drawing/2014/main" id="{75C22197-97A1-559B-ECA4-1A4AF1EA2D02}"/>
                  </a:ext>
                </a:extLst>
              </p:cNvPr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449;p48">
                <a:extLst>
                  <a:ext uri="{FF2B5EF4-FFF2-40B4-BE49-F238E27FC236}">
                    <a16:creationId xmlns:a16="http://schemas.microsoft.com/office/drawing/2014/main" id="{EF1A9E44-B734-05C7-DB83-F0E5E1CFF762}"/>
                  </a:ext>
                </a:extLst>
              </p:cNvPr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450;p48">
                <a:extLst>
                  <a:ext uri="{FF2B5EF4-FFF2-40B4-BE49-F238E27FC236}">
                    <a16:creationId xmlns:a16="http://schemas.microsoft.com/office/drawing/2014/main" id="{E2456C06-0B34-2BA6-B7E4-59B834F219DA}"/>
                  </a:ext>
                </a:extLst>
              </p:cNvPr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451;p48">
                <a:extLst>
                  <a:ext uri="{FF2B5EF4-FFF2-40B4-BE49-F238E27FC236}">
                    <a16:creationId xmlns:a16="http://schemas.microsoft.com/office/drawing/2014/main" id="{B702847B-FE4A-610A-8592-C1CE6AC6E334}"/>
                  </a:ext>
                </a:extLst>
              </p:cNvPr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452;p48">
                <a:extLst>
                  <a:ext uri="{FF2B5EF4-FFF2-40B4-BE49-F238E27FC236}">
                    <a16:creationId xmlns:a16="http://schemas.microsoft.com/office/drawing/2014/main" id="{FFD3CDEC-41E1-24AE-D6C2-15993C806D0D}"/>
                  </a:ext>
                </a:extLst>
              </p:cNvPr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453;p48">
                <a:extLst>
                  <a:ext uri="{FF2B5EF4-FFF2-40B4-BE49-F238E27FC236}">
                    <a16:creationId xmlns:a16="http://schemas.microsoft.com/office/drawing/2014/main" id="{E0A4A6EA-8F2C-BF5F-7BD9-03913E82DBA1}"/>
                  </a:ext>
                </a:extLst>
              </p:cNvPr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454;p48">
                <a:extLst>
                  <a:ext uri="{FF2B5EF4-FFF2-40B4-BE49-F238E27FC236}">
                    <a16:creationId xmlns:a16="http://schemas.microsoft.com/office/drawing/2014/main" id="{8CDE0184-EE40-A1E8-8343-999B0C37D8EB}"/>
                  </a:ext>
                </a:extLst>
              </p:cNvPr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455;p48">
                <a:extLst>
                  <a:ext uri="{FF2B5EF4-FFF2-40B4-BE49-F238E27FC236}">
                    <a16:creationId xmlns:a16="http://schemas.microsoft.com/office/drawing/2014/main" id="{9EDB2624-028D-6D31-40AF-743BB874EFFE}"/>
                  </a:ext>
                </a:extLst>
              </p:cNvPr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456;p48">
                <a:extLst>
                  <a:ext uri="{FF2B5EF4-FFF2-40B4-BE49-F238E27FC236}">
                    <a16:creationId xmlns:a16="http://schemas.microsoft.com/office/drawing/2014/main" id="{0CDBBC66-59B2-C334-81AE-E1C22DC0068E}"/>
                  </a:ext>
                </a:extLst>
              </p:cNvPr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" name="Google Shape;4457;p48">
              <a:extLst>
                <a:ext uri="{FF2B5EF4-FFF2-40B4-BE49-F238E27FC236}">
                  <a16:creationId xmlns:a16="http://schemas.microsoft.com/office/drawing/2014/main" id="{B0CA0D18-5029-3936-00B2-5930C5ECBC87}"/>
                </a:ext>
              </a:extLst>
            </p:cNvPr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466" name="Google Shape;4458;p48">
                <a:extLst>
                  <a:ext uri="{FF2B5EF4-FFF2-40B4-BE49-F238E27FC236}">
                    <a16:creationId xmlns:a16="http://schemas.microsoft.com/office/drawing/2014/main" id="{0D856001-A8C4-5254-B193-191DBF1D809A}"/>
                  </a:ext>
                </a:extLst>
              </p:cNvPr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459;p48">
                <a:extLst>
                  <a:ext uri="{FF2B5EF4-FFF2-40B4-BE49-F238E27FC236}">
                    <a16:creationId xmlns:a16="http://schemas.microsoft.com/office/drawing/2014/main" id="{74D6352D-E470-397C-5FC8-32AB8CC22D43}"/>
                  </a:ext>
                </a:extLst>
              </p:cNvPr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460;p48">
                <a:extLst>
                  <a:ext uri="{FF2B5EF4-FFF2-40B4-BE49-F238E27FC236}">
                    <a16:creationId xmlns:a16="http://schemas.microsoft.com/office/drawing/2014/main" id="{8ED84AD4-5943-8782-F026-917B63E04E95}"/>
                  </a:ext>
                </a:extLst>
              </p:cNvPr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461;p48">
                <a:extLst>
                  <a:ext uri="{FF2B5EF4-FFF2-40B4-BE49-F238E27FC236}">
                    <a16:creationId xmlns:a16="http://schemas.microsoft.com/office/drawing/2014/main" id="{3110FFF1-ED8A-780A-9782-2ED51D5367B1}"/>
                  </a:ext>
                </a:extLst>
              </p:cNvPr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462;p48">
                <a:extLst>
                  <a:ext uri="{FF2B5EF4-FFF2-40B4-BE49-F238E27FC236}">
                    <a16:creationId xmlns:a16="http://schemas.microsoft.com/office/drawing/2014/main" id="{A620C5FD-0D9F-86DD-D4D0-DF442FAEC2CB}"/>
                  </a:ext>
                </a:extLst>
              </p:cNvPr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463;p48">
                <a:extLst>
                  <a:ext uri="{FF2B5EF4-FFF2-40B4-BE49-F238E27FC236}">
                    <a16:creationId xmlns:a16="http://schemas.microsoft.com/office/drawing/2014/main" id="{4E923D82-7E9A-071C-DA0B-255491289F55}"/>
                  </a:ext>
                </a:extLst>
              </p:cNvPr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464;p48">
                <a:extLst>
                  <a:ext uri="{FF2B5EF4-FFF2-40B4-BE49-F238E27FC236}">
                    <a16:creationId xmlns:a16="http://schemas.microsoft.com/office/drawing/2014/main" id="{81FAC167-CFB9-29AE-3A13-A70DE7FE3C3C}"/>
                  </a:ext>
                </a:extLst>
              </p:cNvPr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465;p48">
                <a:extLst>
                  <a:ext uri="{FF2B5EF4-FFF2-40B4-BE49-F238E27FC236}">
                    <a16:creationId xmlns:a16="http://schemas.microsoft.com/office/drawing/2014/main" id="{495756F7-B827-A060-A8F2-4EF0D0B9CBCC}"/>
                  </a:ext>
                </a:extLst>
              </p:cNvPr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466;p48">
                <a:extLst>
                  <a:ext uri="{FF2B5EF4-FFF2-40B4-BE49-F238E27FC236}">
                    <a16:creationId xmlns:a16="http://schemas.microsoft.com/office/drawing/2014/main" id="{21AD03D6-B49F-FA8E-B071-728996D398D8}"/>
                  </a:ext>
                </a:extLst>
              </p:cNvPr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467;p48">
                <a:extLst>
                  <a:ext uri="{FF2B5EF4-FFF2-40B4-BE49-F238E27FC236}">
                    <a16:creationId xmlns:a16="http://schemas.microsoft.com/office/drawing/2014/main" id="{C0763BC0-B612-C433-9D60-0DE94251128C}"/>
                  </a:ext>
                </a:extLst>
              </p:cNvPr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468;p48">
                <a:extLst>
                  <a:ext uri="{FF2B5EF4-FFF2-40B4-BE49-F238E27FC236}">
                    <a16:creationId xmlns:a16="http://schemas.microsoft.com/office/drawing/2014/main" id="{BFA19B2B-13C9-5750-57BF-23378128809D}"/>
                  </a:ext>
                </a:extLst>
              </p:cNvPr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469;p48">
                <a:extLst>
                  <a:ext uri="{FF2B5EF4-FFF2-40B4-BE49-F238E27FC236}">
                    <a16:creationId xmlns:a16="http://schemas.microsoft.com/office/drawing/2014/main" id="{EDB14954-628A-5995-A164-721442787E67}"/>
                  </a:ext>
                </a:extLst>
              </p:cNvPr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470;p48">
                <a:extLst>
                  <a:ext uri="{FF2B5EF4-FFF2-40B4-BE49-F238E27FC236}">
                    <a16:creationId xmlns:a16="http://schemas.microsoft.com/office/drawing/2014/main" id="{D7EF01A6-2037-A319-A4DA-A7CD25C053AF}"/>
                  </a:ext>
                </a:extLst>
              </p:cNvPr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471;p48">
                <a:extLst>
                  <a:ext uri="{FF2B5EF4-FFF2-40B4-BE49-F238E27FC236}">
                    <a16:creationId xmlns:a16="http://schemas.microsoft.com/office/drawing/2014/main" id="{EA75D065-1D8A-1ACF-3E89-E4EEBE844623}"/>
                  </a:ext>
                </a:extLst>
              </p:cNvPr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472;p48">
                <a:extLst>
                  <a:ext uri="{FF2B5EF4-FFF2-40B4-BE49-F238E27FC236}">
                    <a16:creationId xmlns:a16="http://schemas.microsoft.com/office/drawing/2014/main" id="{CC1912D5-90C8-5619-C365-C5E53F4D1920}"/>
                  </a:ext>
                </a:extLst>
              </p:cNvPr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473;p48">
                <a:extLst>
                  <a:ext uri="{FF2B5EF4-FFF2-40B4-BE49-F238E27FC236}">
                    <a16:creationId xmlns:a16="http://schemas.microsoft.com/office/drawing/2014/main" id="{85559D31-F3E1-FA32-6857-E7400E0F928B}"/>
                  </a:ext>
                </a:extLst>
              </p:cNvPr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3" name="Google Shape;4474;p48">
              <a:extLst>
                <a:ext uri="{FF2B5EF4-FFF2-40B4-BE49-F238E27FC236}">
                  <a16:creationId xmlns:a16="http://schemas.microsoft.com/office/drawing/2014/main" id="{959772AE-A51B-9E6D-2DE9-464578DBBE6F}"/>
                </a:ext>
              </a:extLst>
            </p:cNvPr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449" name="Google Shape;4475;p48">
                <a:extLst>
                  <a:ext uri="{FF2B5EF4-FFF2-40B4-BE49-F238E27FC236}">
                    <a16:creationId xmlns:a16="http://schemas.microsoft.com/office/drawing/2014/main" id="{B83917B8-9ADA-605E-A757-9F033E7494A3}"/>
                  </a:ext>
                </a:extLst>
              </p:cNvPr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476;p48">
                <a:extLst>
                  <a:ext uri="{FF2B5EF4-FFF2-40B4-BE49-F238E27FC236}">
                    <a16:creationId xmlns:a16="http://schemas.microsoft.com/office/drawing/2014/main" id="{1A928C1D-7E4A-F2F4-CD77-BADD7B8AA328}"/>
                  </a:ext>
                </a:extLst>
              </p:cNvPr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477;p48">
                <a:extLst>
                  <a:ext uri="{FF2B5EF4-FFF2-40B4-BE49-F238E27FC236}">
                    <a16:creationId xmlns:a16="http://schemas.microsoft.com/office/drawing/2014/main" id="{B79EF054-AEF9-B994-AAA7-F0DB8B9E5E0D}"/>
                  </a:ext>
                </a:extLst>
              </p:cNvPr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478;p48">
                <a:extLst>
                  <a:ext uri="{FF2B5EF4-FFF2-40B4-BE49-F238E27FC236}">
                    <a16:creationId xmlns:a16="http://schemas.microsoft.com/office/drawing/2014/main" id="{8C897EB8-DA42-277C-C1C0-3B354BC05A68}"/>
                  </a:ext>
                </a:extLst>
              </p:cNvPr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479;p48">
                <a:extLst>
                  <a:ext uri="{FF2B5EF4-FFF2-40B4-BE49-F238E27FC236}">
                    <a16:creationId xmlns:a16="http://schemas.microsoft.com/office/drawing/2014/main" id="{43A9C8C0-53FC-220B-073F-5FD37B6719CF}"/>
                  </a:ext>
                </a:extLst>
              </p:cNvPr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480;p48">
                <a:extLst>
                  <a:ext uri="{FF2B5EF4-FFF2-40B4-BE49-F238E27FC236}">
                    <a16:creationId xmlns:a16="http://schemas.microsoft.com/office/drawing/2014/main" id="{34639D76-2578-D065-CEF9-3364D3FF9818}"/>
                  </a:ext>
                </a:extLst>
              </p:cNvPr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481;p48">
                <a:extLst>
                  <a:ext uri="{FF2B5EF4-FFF2-40B4-BE49-F238E27FC236}">
                    <a16:creationId xmlns:a16="http://schemas.microsoft.com/office/drawing/2014/main" id="{54B89BBB-B534-4B9B-0D2D-BBF451D019A8}"/>
                  </a:ext>
                </a:extLst>
              </p:cNvPr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482;p48">
                <a:extLst>
                  <a:ext uri="{FF2B5EF4-FFF2-40B4-BE49-F238E27FC236}">
                    <a16:creationId xmlns:a16="http://schemas.microsoft.com/office/drawing/2014/main" id="{318EB6C0-D7D2-16EF-3CC3-437077FC1202}"/>
                  </a:ext>
                </a:extLst>
              </p:cNvPr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483;p48">
                <a:extLst>
                  <a:ext uri="{FF2B5EF4-FFF2-40B4-BE49-F238E27FC236}">
                    <a16:creationId xmlns:a16="http://schemas.microsoft.com/office/drawing/2014/main" id="{F9824AA8-E769-33F7-0068-601E16D8AE9C}"/>
                  </a:ext>
                </a:extLst>
              </p:cNvPr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484;p48">
                <a:extLst>
                  <a:ext uri="{FF2B5EF4-FFF2-40B4-BE49-F238E27FC236}">
                    <a16:creationId xmlns:a16="http://schemas.microsoft.com/office/drawing/2014/main" id="{C08FC5AC-0F1D-37C6-AC1A-8377A48765DA}"/>
                  </a:ext>
                </a:extLst>
              </p:cNvPr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485;p48">
                <a:extLst>
                  <a:ext uri="{FF2B5EF4-FFF2-40B4-BE49-F238E27FC236}">
                    <a16:creationId xmlns:a16="http://schemas.microsoft.com/office/drawing/2014/main" id="{1EC3D158-35B1-4C79-5F76-6E33C01FD4BB}"/>
                  </a:ext>
                </a:extLst>
              </p:cNvPr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486;p48">
                <a:extLst>
                  <a:ext uri="{FF2B5EF4-FFF2-40B4-BE49-F238E27FC236}">
                    <a16:creationId xmlns:a16="http://schemas.microsoft.com/office/drawing/2014/main" id="{3DFA7912-343F-E3A9-2359-D122650CD5AF}"/>
                  </a:ext>
                </a:extLst>
              </p:cNvPr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487;p48">
                <a:extLst>
                  <a:ext uri="{FF2B5EF4-FFF2-40B4-BE49-F238E27FC236}">
                    <a16:creationId xmlns:a16="http://schemas.microsoft.com/office/drawing/2014/main" id="{2011DD79-DF5C-EC12-E3E1-314658CC8B6B}"/>
                  </a:ext>
                </a:extLst>
              </p:cNvPr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488;p48">
                <a:extLst>
                  <a:ext uri="{FF2B5EF4-FFF2-40B4-BE49-F238E27FC236}">
                    <a16:creationId xmlns:a16="http://schemas.microsoft.com/office/drawing/2014/main" id="{023699C3-CB0A-75B5-ACB5-B8F2E10B3100}"/>
                  </a:ext>
                </a:extLst>
              </p:cNvPr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489;p48">
                <a:extLst>
                  <a:ext uri="{FF2B5EF4-FFF2-40B4-BE49-F238E27FC236}">
                    <a16:creationId xmlns:a16="http://schemas.microsoft.com/office/drawing/2014/main" id="{11CA354E-0CD3-DAB5-CA34-A63E5C8F7708}"/>
                  </a:ext>
                </a:extLst>
              </p:cNvPr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490;p48">
                <a:extLst>
                  <a:ext uri="{FF2B5EF4-FFF2-40B4-BE49-F238E27FC236}">
                    <a16:creationId xmlns:a16="http://schemas.microsoft.com/office/drawing/2014/main" id="{E11060B0-204E-84E5-31FD-905FD484A409}"/>
                  </a:ext>
                </a:extLst>
              </p:cNvPr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491;p48">
                <a:extLst>
                  <a:ext uri="{FF2B5EF4-FFF2-40B4-BE49-F238E27FC236}">
                    <a16:creationId xmlns:a16="http://schemas.microsoft.com/office/drawing/2014/main" id="{4168974A-0E6A-D794-47E7-1EE181247895}"/>
                  </a:ext>
                </a:extLst>
              </p:cNvPr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4" name="Google Shape;4492;p48">
              <a:extLst>
                <a:ext uri="{FF2B5EF4-FFF2-40B4-BE49-F238E27FC236}">
                  <a16:creationId xmlns:a16="http://schemas.microsoft.com/office/drawing/2014/main" id="{378F76F3-8ACF-3AE4-6DB0-D54AA92BB95B}"/>
                </a:ext>
              </a:extLst>
            </p:cNvPr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433" name="Google Shape;4493;p48">
                <a:extLst>
                  <a:ext uri="{FF2B5EF4-FFF2-40B4-BE49-F238E27FC236}">
                    <a16:creationId xmlns:a16="http://schemas.microsoft.com/office/drawing/2014/main" id="{98D9A90B-D706-8C69-440D-EF77F6000A47}"/>
                  </a:ext>
                </a:extLst>
              </p:cNvPr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494;p48">
                <a:extLst>
                  <a:ext uri="{FF2B5EF4-FFF2-40B4-BE49-F238E27FC236}">
                    <a16:creationId xmlns:a16="http://schemas.microsoft.com/office/drawing/2014/main" id="{B08E0C14-D4B2-CC5B-7161-37DD985F1F5C}"/>
                  </a:ext>
                </a:extLst>
              </p:cNvPr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495;p48">
                <a:extLst>
                  <a:ext uri="{FF2B5EF4-FFF2-40B4-BE49-F238E27FC236}">
                    <a16:creationId xmlns:a16="http://schemas.microsoft.com/office/drawing/2014/main" id="{0BD94900-D09C-D602-F01E-578B56028130}"/>
                  </a:ext>
                </a:extLst>
              </p:cNvPr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496;p48">
                <a:extLst>
                  <a:ext uri="{FF2B5EF4-FFF2-40B4-BE49-F238E27FC236}">
                    <a16:creationId xmlns:a16="http://schemas.microsoft.com/office/drawing/2014/main" id="{587A58BC-0B72-7E22-CF41-F3AB6F4140E3}"/>
                  </a:ext>
                </a:extLst>
              </p:cNvPr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497;p48">
                <a:extLst>
                  <a:ext uri="{FF2B5EF4-FFF2-40B4-BE49-F238E27FC236}">
                    <a16:creationId xmlns:a16="http://schemas.microsoft.com/office/drawing/2014/main" id="{683DCBD3-46FF-82BF-8DEB-D757DC9FC12E}"/>
                  </a:ext>
                </a:extLst>
              </p:cNvPr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498;p48">
                <a:extLst>
                  <a:ext uri="{FF2B5EF4-FFF2-40B4-BE49-F238E27FC236}">
                    <a16:creationId xmlns:a16="http://schemas.microsoft.com/office/drawing/2014/main" id="{75AF7C12-C6E3-685C-E532-07C4111F67D2}"/>
                  </a:ext>
                </a:extLst>
              </p:cNvPr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499;p48">
                <a:extLst>
                  <a:ext uri="{FF2B5EF4-FFF2-40B4-BE49-F238E27FC236}">
                    <a16:creationId xmlns:a16="http://schemas.microsoft.com/office/drawing/2014/main" id="{123E6DE3-4981-8B3B-5AFB-12145C9CCC80}"/>
                  </a:ext>
                </a:extLst>
              </p:cNvPr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500;p48">
                <a:extLst>
                  <a:ext uri="{FF2B5EF4-FFF2-40B4-BE49-F238E27FC236}">
                    <a16:creationId xmlns:a16="http://schemas.microsoft.com/office/drawing/2014/main" id="{F83F173A-C2F3-9937-D7DB-1C0ED06043C6}"/>
                  </a:ext>
                </a:extLst>
              </p:cNvPr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501;p48">
                <a:extLst>
                  <a:ext uri="{FF2B5EF4-FFF2-40B4-BE49-F238E27FC236}">
                    <a16:creationId xmlns:a16="http://schemas.microsoft.com/office/drawing/2014/main" id="{761598DA-4BCE-9F7B-3D14-0F8B54DEF79E}"/>
                  </a:ext>
                </a:extLst>
              </p:cNvPr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502;p48">
                <a:extLst>
                  <a:ext uri="{FF2B5EF4-FFF2-40B4-BE49-F238E27FC236}">
                    <a16:creationId xmlns:a16="http://schemas.microsoft.com/office/drawing/2014/main" id="{E3ABD39D-692D-83C9-75F2-1CF4D385D4C1}"/>
                  </a:ext>
                </a:extLst>
              </p:cNvPr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503;p48">
                <a:extLst>
                  <a:ext uri="{FF2B5EF4-FFF2-40B4-BE49-F238E27FC236}">
                    <a16:creationId xmlns:a16="http://schemas.microsoft.com/office/drawing/2014/main" id="{4C0F9BD2-36F5-024A-F8F7-26AD6EF8F154}"/>
                  </a:ext>
                </a:extLst>
              </p:cNvPr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504;p48">
                <a:extLst>
                  <a:ext uri="{FF2B5EF4-FFF2-40B4-BE49-F238E27FC236}">
                    <a16:creationId xmlns:a16="http://schemas.microsoft.com/office/drawing/2014/main" id="{7E31A8AC-AEFD-3951-0109-A5DD172F3843}"/>
                  </a:ext>
                </a:extLst>
              </p:cNvPr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505;p48">
                <a:extLst>
                  <a:ext uri="{FF2B5EF4-FFF2-40B4-BE49-F238E27FC236}">
                    <a16:creationId xmlns:a16="http://schemas.microsoft.com/office/drawing/2014/main" id="{11F38F86-8CD4-721E-4C8B-6A8AAD21CC01}"/>
                  </a:ext>
                </a:extLst>
              </p:cNvPr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506;p48">
                <a:extLst>
                  <a:ext uri="{FF2B5EF4-FFF2-40B4-BE49-F238E27FC236}">
                    <a16:creationId xmlns:a16="http://schemas.microsoft.com/office/drawing/2014/main" id="{0B8C3CFC-9B31-0D1F-F9BE-FC68CBA332CD}"/>
                  </a:ext>
                </a:extLst>
              </p:cNvPr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507;p48">
                <a:extLst>
                  <a:ext uri="{FF2B5EF4-FFF2-40B4-BE49-F238E27FC236}">
                    <a16:creationId xmlns:a16="http://schemas.microsoft.com/office/drawing/2014/main" id="{18948C3C-F49B-009F-BC34-C679585C0C70}"/>
                  </a:ext>
                </a:extLst>
              </p:cNvPr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508;p48">
                <a:extLst>
                  <a:ext uri="{FF2B5EF4-FFF2-40B4-BE49-F238E27FC236}">
                    <a16:creationId xmlns:a16="http://schemas.microsoft.com/office/drawing/2014/main" id="{AFA79919-2D8D-7209-B74E-B3ED56CFD16D}"/>
                  </a:ext>
                </a:extLst>
              </p:cNvPr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5" name="Google Shape;4509;p48">
              <a:extLst>
                <a:ext uri="{FF2B5EF4-FFF2-40B4-BE49-F238E27FC236}">
                  <a16:creationId xmlns:a16="http://schemas.microsoft.com/office/drawing/2014/main" id="{B995E2BE-3D75-B242-0E24-607421635F7F}"/>
                </a:ext>
              </a:extLst>
            </p:cNvPr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416" name="Google Shape;4510;p48">
                <a:extLst>
                  <a:ext uri="{FF2B5EF4-FFF2-40B4-BE49-F238E27FC236}">
                    <a16:creationId xmlns:a16="http://schemas.microsoft.com/office/drawing/2014/main" id="{34E56C93-60FF-3FE0-36D7-D827FC5F0543}"/>
                  </a:ext>
                </a:extLst>
              </p:cNvPr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511;p48">
                <a:extLst>
                  <a:ext uri="{FF2B5EF4-FFF2-40B4-BE49-F238E27FC236}">
                    <a16:creationId xmlns:a16="http://schemas.microsoft.com/office/drawing/2014/main" id="{5C223DC9-6B97-FD22-73F8-F23715A1D0C6}"/>
                  </a:ext>
                </a:extLst>
              </p:cNvPr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512;p48">
                <a:extLst>
                  <a:ext uri="{FF2B5EF4-FFF2-40B4-BE49-F238E27FC236}">
                    <a16:creationId xmlns:a16="http://schemas.microsoft.com/office/drawing/2014/main" id="{B5E97FF8-0CF4-842A-028B-D0BC076AFC5C}"/>
                  </a:ext>
                </a:extLst>
              </p:cNvPr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513;p48">
                <a:extLst>
                  <a:ext uri="{FF2B5EF4-FFF2-40B4-BE49-F238E27FC236}">
                    <a16:creationId xmlns:a16="http://schemas.microsoft.com/office/drawing/2014/main" id="{6FE6CEFD-3E73-7229-7CA1-A89CD2AB5F6D}"/>
                  </a:ext>
                </a:extLst>
              </p:cNvPr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514;p48">
                <a:extLst>
                  <a:ext uri="{FF2B5EF4-FFF2-40B4-BE49-F238E27FC236}">
                    <a16:creationId xmlns:a16="http://schemas.microsoft.com/office/drawing/2014/main" id="{D0FDC4FC-74BA-F133-4673-C0BEE847C6CE}"/>
                  </a:ext>
                </a:extLst>
              </p:cNvPr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515;p48">
                <a:extLst>
                  <a:ext uri="{FF2B5EF4-FFF2-40B4-BE49-F238E27FC236}">
                    <a16:creationId xmlns:a16="http://schemas.microsoft.com/office/drawing/2014/main" id="{73A9E3C1-4D7B-DD85-68E2-49F3C27046FD}"/>
                  </a:ext>
                </a:extLst>
              </p:cNvPr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516;p48">
                <a:extLst>
                  <a:ext uri="{FF2B5EF4-FFF2-40B4-BE49-F238E27FC236}">
                    <a16:creationId xmlns:a16="http://schemas.microsoft.com/office/drawing/2014/main" id="{D4ECBC63-2073-5A1B-3EA6-4E3E0DC9CA3F}"/>
                  </a:ext>
                </a:extLst>
              </p:cNvPr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517;p48">
                <a:extLst>
                  <a:ext uri="{FF2B5EF4-FFF2-40B4-BE49-F238E27FC236}">
                    <a16:creationId xmlns:a16="http://schemas.microsoft.com/office/drawing/2014/main" id="{89F25FE6-D649-8293-95A9-3207864658E6}"/>
                  </a:ext>
                </a:extLst>
              </p:cNvPr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518;p48">
                <a:extLst>
                  <a:ext uri="{FF2B5EF4-FFF2-40B4-BE49-F238E27FC236}">
                    <a16:creationId xmlns:a16="http://schemas.microsoft.com/office/drawing/2014/main" id="{B18223E8-8775-303D-8B4E-B3ACFA4AC12F}"/>
                  </a:ext>
                </a:extLst>
              </p:cNvPr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519;p48">
                <a:extLst>
                  <a:ext uri="{FF2B5EF4-FFF2-40B4-BE49-F238E27FC236}">
                    <a16:creationId xmlns:a16="http://schemas.microsoft.com/office/drawing/2014/main" id="{F2265C20-53DA-D790-AC12-B6C0201D9210}"/>
                  </a:ext>
                </a:extLst>
              </p:cNvPr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520;p48">
                <a:extLst>
                  <a:ext uri="{FF2B5EF4-FFF2-40B4-BE49-F238E27FC236}">
                    <a16:creationId xmlns:a16="http://schemas.microsoft.com/office/drawing/2014/main" id="{9B322FAF-2B47-588A-02E2-BD8E87AD9463}"/>
                  </a:ext>
                </a:extLst>
              </p:cNvPr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521;p48">
                <a:extLst>
                  <a:ext uri="{FF2B5EF4-FFF2-40B4-BE49-F238E27FC236}">
                    <a16:creationId xmlns:a16="http://schemas.microsoft.com/office/drawing/2014/main" id="{7BF87020-2891-B6BC-4C1F-DD61AABCB5CE}"/>
                  </a:ext>
                </a:extLst>
              </p:cNvPr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522;p48">
                <a:extLst>
                  <a:ext uri="{FF2B5EF4-FFF2-40B4-BE49-F238E27FC236}">
                    <a16:creationId xmlns:a16="http://schemas.microsoft.com/office/drawing/2014/main" id="{425B1E02-ECA9-6C90-F36D-2D1CEC467EB6}"/>
                  </a:ext>
                </a:extLst>
              </p:cNvPr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523;p48">
                <a:extLst>
                  <a:ext uri="{FF2B5EF4-FFF2-40B4-BE49-F238E27FC236}">
                    <a16:creationId xmlns:a16="http://schemas.microsoft.com/office/drawing/2014/main" id="{50F9A225-DA91-01C4-09D6-B3E8CB888593}"/>
                  </a:ext>
                </a:extLst>
              </p:cNvPr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524;p48">
                <a:extLst>
                  <a:ext uri="{FF2B5EF4-FFF2-40B4-BE49-F238E27FC236}">
                    <a16:creationId xmlns:a16="http://schemas.microsoft.com/office/drawing/2014/main" id="{F84B53C8-0963-BC96-A5C2-099A32644897}"/>
                  </a:ext>
                </a:extLst>
              </p:cNvPr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525;p48">
                <a:extLst>
                  <a:ext uri="{FF2B5EF4-FFF2-40B4-BE49-F238E27FC236}">
                    <a16:creationId xmlns:a16="http://schemas.microsoft.com/office/drawing/2014/main" id="{4220642D-9AE3-24F5-1A08-E7660B322487}"/>
                  </a:ext>
                </a:extLst>
              </p:cNvPr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526;p48">
                <a:extLst>
                  <a:ext uri="{FF2B5EF4-FFF2-40B4-BE49-F238E27FC236}">
                    <a16:creationId xmlns:a16="http://schemas.microsoft.com/office/drawing/2014/main" id="{F23B18E3-0E80-1E7D-9D01-C38150EC3B4A}"/>
                  </a:ext>
                </a:extLst>
              </p:cNvPr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6" name="Google Shape;4527;p48">
              <a:extLst>
                <a:ext uri="{FF2B5EF4-FFF2-40B4-BE49-F238E27FC236}">
                  <a16:creationId xmlns:a16="http://schemas.microsoft.com/office/drawing/2014/main" id="{911BB8B2-8C30-A076-350E-BFBBF91D7B6A}"/>
                </a:ext>
              </a:extLst>
            </p:cNvPr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4528;p48">
              <a:extLst>
                <a:ext uri="{FF2B5EF4-FFF2-40B4-BE49-F238E27FC236}">
                  <a16:creationId xmlns:a16="http://schemas.microsoft.com/office/drawing/2014/main" id="{5DBFB724-244C-E3FF-8919-CCF314B3A88B}"/>
                </a:ext>
              </a:extLst>
            </p:cNvPr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4529;p48">
              <a:extLst>
                <a:ext uri="{FF2B5EF4-FFF2-40B4-BE49-F238E27FC236}">
                  <a16:creationId xmlns:a16="http://schemas.microsoft.com/office/drawing/2014/main" id="{6F742A8D-BC94-E855-1E42-B79AFE505E8B}"/>
                </a:ext>
              </a:extLst>
            </p:cNvPr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4530;p48">
              <a:extLst>
                <a:ext uri="{FF2B5EF4-FFF2-40B4-BE49-F238E27FC236}">
                  <a16:creationId xmlns:a16="http://schemas.microsoft.com/office/drawing/2014/main" id="{902C3006-A97D-3B05-1D4C-1A856A42C819}"/>
                </a:ext>
              </a:extLst>
            </p:cNvPr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4531;p48">
              <a:extLst>
                <a:ext uri="{FF2B5EF4-FFF2-40B4-BE49-F238E27FC236}">
                  <a16:creationId xmlns:a16="http://schemas.microsoft.com/office/drawing/2014/main" id="{C9974AB6-27CF-D425-A615-0D3FCDCD48D8}"/>
                </a:ext>
              </a:extLst>
            </p:cNvPr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4532;p48">
              <a:extLst>
                <a:ext uri="{FF2B5EF4-FFF2-40B4-BE49-F238E27FC236}">
                  <a16:creationId xmlns:a16="http://schemas.microsoft.com/office/drawing/2014/main" id="{9E17A31B-66F0-55A7-FB3B-59BABFFEE102}"/>
                </a:ext>
              </a:extLst>
            </p:cNvPr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4533;p48">
              <a:extLst>
                <a:ext uri="{FF2B5EF4-FFF2-40B4-BE49-F238E27FC236}">
                  <a16:creationId xmlns:a16="http://schemas.microsoft.com/office/drawing/2014/main" id="{49FE3D9E-194A-54E0-C02E-2E3FD40C9805}"/>
                </a:ext>
              </a:extLst>
            </p:cNvPr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4534;p48">
              <a:extLst>
                <a:ext uri="{FF2B5EF4-FFF2-40B4-BE49-F238E27FC236}">
                  <a16:creationId xmlns:a16="http://schemas.microsoft.com/office/drawing/2014/main" id="{D9DDC9B8-D800-50F3-FD07-233960454D59}"/>
                </a:ext>
              </a:extLst>
            </p:cNvPr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4535;p48">
              <a:extLst>
                <a:ext uri="{FF2B5EF4-FFF2-40B4-BE49-F238E27FC236}">
                  <a16:creationId xmlns:a16="http://schemas.microsoft.com/office/drawing/2014/main" id="{378218D3-D7A0-97BC-A2DE-00DC3C94BFFF}"/>
                </a:ext>
              </a:extLst>
            </p:cNvPr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4536;p48">
              <a:extLst>
                <a:ext uri="{FF2B5EF4-FFF2-40B4-BE49-F238E27FC236}">
                  <a16:creationId xmlns:a16="http://schemas.microsoft.com/office/drawing/2014/main" id="{6E9F944F-001F-F366-CCF9-18CD444481A5}"/>
                </a:ext>
              </a:extLst>
            </p:cNvPr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4537;p48">
              <a:extLst>
                <a:ext uri="{FF2B5EF4-FFF2-40B4-BE49-F238E27FC236}">
                  <a16:creationId xmlns:a16="http://schemas.microsoft.com/office/drawing/2014/main" id="{4A2B7FDA-009A-B054-C333-BC9F9B10FB56}"/>
                </a:ext>
              </a:extLst>
            </p:cNvPr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4538;p48">
              <a:extLst>
                <a:ext uri="{FF2B5EF4-FFF2-40B4-BE49-F238E27FC236}">
                  <a16:creationId xmlns:a16="http://schemas.microsoft.com/office/drawing/2014/main" id="{E1AC184F-C9F6-1882-CABF-B08A5F1EC39B}"/>
                </a:ext>
              </a:extLst>
            </p:cNvPr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4539;p48">
              <a:extLst>
                <a:ext uri="{FF2B5EF4-FFF2-40B4-BE49-F238E27FC236}">
                  <a16:creationId xmlns:a16="http://schemas.microsoft.com/office/drawing/2014/main" id="{959D9B6F-C13A-AAA2-8E07-8965716CD20F}"/>
                </a:ext>
              </a:extLst>
            </p:cNvPr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4540;p48">
              <a:extLst>
                <a:ext uri="{FF2B5EF4-FFF2-40B4-BE49-F238E27FC236}">
                  <a16:creationId xmlns:a16="http://schemas.microsoft.com/office/drawing/2014/main" id="{491DE747-AEAE-099E-15F9-C98A9D13CD5C}"/>
                </a:ext>
              </a:extLst>
            </p:cNvPr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541;p48">
              <a:extLst>
                <a:ext uri="{FF2B5EF4-FFF2-40B4-BE49-F238E27FC236}">
                  <a16:creationId xmlns:a16="http://schemas.microsoft.com/office/drawing/2014/main" id="{FCD4DB26-4CDF-B7A1-4599-D3DA98ADF637}"/>
                </a:ext>
              </a:extLst>
            </p:cNvPr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542;p48">
              <a:extLst>
                <a:ext uri="{FF2B5EF4-FFF2-40B4-BE49-F238E27FC236}">
                  <a16:creationId xmlns:a16="http://schemas.microsoft.com/office/drawing/2014/main" id="{B90F1377-E1DE-66E8-7404-991F90634DAC}"/>
                </a:ext>
              </a:extLst>
            </p:cNvPr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543;p48">
              <a:extLst>
                <a:ext uri="{FF2B5EF4-FFF2-40B4-BE49-F238E27FC236}">
                  <a16:creationId xmlns:a16="http://schemas.microsoft.com/office/drawing/2014/main" id="{F9C25671-542B-2A71-446F-F2AED99B2F24}"/>
                </a:ext>
              </a:extLst>
            </p:cNvPr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544;p48">
              <a:extLst>
                <a:ext uri="{FF2B5EF4-FFF2-40B4-BE49-F238E27FC236}">
                  <a16:creationId xmlns:a16="http://schemas.microsoft.com/office/drawing/2014/main" id="{7452BD49-A12F-7D0C-F6C2-4A9C10FAAD57}"/>
                </a:ext>
              </a:extLst>
            </p:cNvPr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545;p48">
              <a:extLst>
                <a:ext uri="{FF2B5EF4-FFF2-40B4-BE49-F238E27FC236}">
                  <a16:creationId xmlns:a16="http://schemas.microsoft.com/office/drawing/2014/main" id="{5F77DD8A-97D8-154A-CB11-5BADC8605FBD}"/>
                </a:ext>
              </a:extLst>
            </p:cNvPr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546;p48">
              <a:extLst>
                <a:ext uri="{FF2B5EF4-FFF2-40B4-BE49-F238E27FC236}">
                  <a16:creationId xmlns:a16="http://schemas.microsoft.com/office/drawing/2014/main" id="{E7192F85-3D73-C58F-6DFB-A2A7CDE8EDB4}"/>
                </a:ext>
              </a:extLst>
            </p:cNvPr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547;p48">
              <a:extLst>
                <a:ext uri="{FF2B5EF4-FFF2-40B4-BE49-F238E27FC236}">
                  <a16:creationId xmlns:a16="http://schemas.microsoft.com/office/drawing/2014/main" id="{CB19DDAC-2030-430C-FE2D-9A59315FF616}"/>
                </a:ext>
              </a:extLst>
            </p:cNvPr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548;p48">
              <a:extLst>
                <a:ext uri="{FF2B5EF4-FFF2-40B4-BE49-F238E27FC236}">
                  <a16:creationId xmlns:a16="http://schemas.microsoft.com/office/drawing/2014/main" id="{79ED059B-A3CA-0C5F-4C26-6E5987CFF97E}"/>
                </a:ext>
              </a:extLst>
            </p:cNvPr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549;p48">
              <a:extLst>
                <a:ext uri="{FF2B5EF4-FFF2-40B4-BE49-F238E27FC236}">
                  <a16:creationId xmlns:a16="http://schemas.microsoft.com/office/drawing/2014/main" id="{523039F2-0752-0061-0768-414CC3B1F05E}"/>
                </a:ext>
              </a:extLst>
            </p:cNvPr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550;p48">
              <a:extLst>
                <a:ext uri="{FF2B5EF4-FFF2-40B4-BE49-F238E27FC236}">
                  <a16:creationId xmlns:a16="http://schemas.microsoft.com/office/drawing/2014/main" id="{0EB9E49F-7319-DD64-194C-7F14A173D72D}"/>
                </a:ext>
              </a:extLst>
            </p:cNvPr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551;p48">
              <a:extLst>
                <a:ext uri="{FF2B5EF4-FFF2-40B4-BE49-F238E27FC236}">
                  <a16:creationId xmlns:a16="http://schemas.microsoft.com/office/drawing/2014/main" id="{3E912782-8101-D350-B178-DCD3A856B54D}"/>
                </a:ext>
              </a:extLst>
            </p:cNvPr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552;p48">
              <a:extLst>
                <a:ext uri="{FF2B5EF4-FFF2-40B4-BE49-F238E27FC236}">
                  <a16:creationId xmlns:a16="http://schemas.microsoft.com/office/drawing/2014/main" id="{3749F5F4-A2C0-3581-FE0C-D4222BB7D20C}"/>
                </a:ext>
              </a:extLst>
            </p:cNvPr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553;p48">
              <a:extLst>
                <a:ext uri="{FF2B5EF4-FFF2-40B4-BE49-F238E27FC236}">
                  <a16:creationId xmlns:a16="http://schemas.microsoft.com/office/drawing/2014/main" id="{C767D038-4DEF-6F0E-9C50-07CEDB2237DF}"/>
                </a:ext>
              </a:extLst>
            </p:cNvPr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554;p48">
              <a:extLst>
                <a:ext uri="{FF2B5EF4-FFF2-40B4-BE49-F238E27FC236}">
                  <a16:creationId xmlns:a16="http://schemas.microsoft.com/office/drawing/2014/main" id="{945F3D68-20AA-105E-B045-AC0A9CFB5358}"/>
                </a:ext>
              </a:extLst>
            </p:cNvPr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555;p48">
              <a:extLst>
                <a:ext uri="{FF2B5EF4-FFF2-40B4-BE49-F238E27FC236}">
                  <a16:creationId xmlns:a16="http://schemas.microsoft.com/office/drawing/2014/main" id="{F5D59B05-4E49-51D9-A970-C3C5311F7243}"/>
                </a:ext>
              </a:extLst>
            </p:cNvPr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556;p48">
              <a:extLst>
                <a:ext uri="{FF2B5EF4-FFF2-40B4-BE49-F238E27FC236}">
                  <a16:creationId xmlns:a16="http://schemas.microsoft.com/office/drawing/2014/main" id="{62D17EAE-6EF3-593F-1597-E4517F517E72}"/>
                </a:ext>
              </a:extLst>
            </p:cNvPr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64A3C-546E-60FF-6FA7-5CD72FA39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>
            <a:extLst>
              <a:ext uri="{FF2B5EF4-FFF2-40B4-BE49-F238E27FC236}">
                <a16:creationId xmlns:a16="http://schemas.microsoft.com/office/drawing/2014/main" id="{FEA5F4AE-422A-A069-E773-BC40E26773C8}"/>
              </a:ext>
            </a:extLst>
          </p:cNvPr>
          <p:cNvSpPr txBox="1">
            <a:spLocks/>
          </p:cNvSpPr>
          <p:nvPr/>
        </p:nvSpPr>
        <p:spPr>
          <a:xfrm>
            <a:off x="267971" y="67556"/>
            <a:ext cx="11388012" cy="61100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-64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Executive Summary: </a:t>
            </a:r>
            <a:r>
              <a:rPr kumimoji="0" lang="en-GB" sz="2400" i="0" u="none" strike="noStrike" kern="1200" cap="none" spc="-64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Key Learnings and Recommendations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C71A9F-364C-6A74-3597-9A17E0B3B293}"/>
              </a:ext>
            </a:extLst>
          </p:cNvPr>
          <p:cNvGrpSpPr/>
          <p:nvPr/>
        </p:nvGrpSpPr>
        <p:grpSpPr>
          <a:xfrm>
            <a:off x="142240" y="632839"/>
            <a:ext cx="10566400" cy="45719"/>
            <a:chOff x="142240" y="653388"/>
            <a:chExt cx="10566400" cy="4571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67C800-DC3E-F68F-9ADA-83C6618BAC04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" y="673708"/>
              <a:ext cx="988568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6A04D04-5DCD-6C9B-AD5C-67140B605AF5}"/>
                </a:ext>
              </a:extLst>
            </p:cNvPr>
            <p:cNvSpPr/>
            <p:nvPr/>
          </p:nvSpPr>
          <p:spPr>
            <a:xfrm>
              <a:off x="142240" y="653388"/>
              <a:ext cx="1158240" cy="4571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BED21CD-52CE-C8D5-7CB3-A36228838A14}"/>
              </a:ext>
            </a:extLst>
          </p:cNvPr>
          <p:cNvSpPr/>
          <p:nvPr/>
        </p:nvSpPr>
        <p:spPr>
          <a:xfrm>
            <a:off x="267970" y="824606"/>
            <a:ext cx="11388012" cy="5460244"/>
          </a:xfrm>
          <a:prstGeom prst="rect">
            <a:avLst/>
          </a:prstGeom>
          <a:noFill/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solidFill>
                  <a:schemeClr val="tx1"/>
                </a:solidFill>
              </a:rPr>
              <a:t>Overall CSFs are healthy – implying satisfied consumers with low switching tendency</a:t>
            </a:r>
          </a:p>
          <a:p>
            <a:endParaRPr lang="en-US" b="1" i="1" dirty="0">
              <a:solidFill>
                <a:schemeClr val="tx1"/>
              </a:solidFill>
            </a:endParaRPr>
          </a:p>
          <a:p>
            <a:r>
              <a:rPr lang="en-US" b="1" i="1" dirty="0">
                <a:solidFill>
                  <a:schemeClr val="tx1"/>
                </a:solidFill>
              </a:rPr>
              <a:t>FOOD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/>
                </a:solidFill>
              </a:rPr>
              <a:t>Kraft Mayo has significant interaction with Dukes, </a:t>
            </a:r>
            <a:r>
              <a:rPr lang="en-US" b="1" i="1" dirty="0">
                <a:solidFill>
                  <a:schemeClr val="tx1"/>
                </a:solidFill>
              </a:rPr>
              <a:t>but Duke’s is offering a higher CSF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/>
                </a:solidFill>
              </a:rPr>
              <a:t>This implies that consumers trading down from Hellmanns and up from PL are more likely to switch to Dukes. </a:t>
            </a:r>
            <a:r>
              <a:rPr lang="en-US" b="1" i="1" dirty="0">
                <a:solidFill>
                  <a:schemeClr val="tx1"/>
                </a:solidFill>
              </a:rPr>
              <a:t>So, Kraft needs a price cut </a:t>
            </a:r>
            <a:r>
              <a:rPr lang="en-US" i="1" dirty="0">
                <a:solidFill>
                  <a:schemeClr val="tx1"/>
                </a:solidFill>
              </a:rPr>
              <a:t>to arrest value erosion (Primarily in Jars) and stay at </a:t>
            </a:r>
            <a:r>
              <a:rPr lang="en-US" b="1" i="1" dirty="0">
                <a:solidFill>
                  <a:schemeClr val="tx1"/>
                </a:solidFill>
              </a:rPr>
              <a:t>100 SPI to Dukes.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tx1"/>
                </a:solidFill>
              </a:rPr>
              <a:t>Kraft Aioli has a relatively stronger MCV and CSF</a:t>
            </a:r>
            <a:r>
              <a:rPr lang="en-US" i="1" dirty="0">
                <a:solidFill>
                  <a:schemeClr val="tx1"/>
                </a:solidFill>
              </a:rPr>
              <a:t> – can command ~10% premium in like-to-like packs.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tx1"/>
                </a:solidFill>
              </a:rPr>
              <a:t>It should hold the current price </a:t>
            </a:r>
            <a:r>
              <a:rPr lang="en-US" i="1" dirty="0">
                <a:solidFill>
                  <a:schemeClr val="tx1"/>
                </a:solidFill>
              </a:rPr>
              <a:t>to and consider </a:t>
            </a:r>
            <a:r>
              <a:rPr lang="en-US" b="1" i="1" dirty="0">
                <a:solidFill>
                  <a:schemeClr val="tx1"/>
                </a:solidFill>
              </a:rPr>
              <a:t>expanding to the cheaper Jar packs.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/>
                </a:solidFill>
              </a:rPr>
              <a:t>Miracle whip also has a CSF disadvantage vs competition and needs to cut price (in Jars) and stay at 110 SPI to Dukes to protect share.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tx1"/>
              </a:solidFill>
            </a:endParaRPr>
          </a:p>
          <a:p>
            <a:r>
              <a:rPr lang="en-US" b="1" i="1" dirty="0">
                <a:solidFill>
                  <a:schemeClr val="tx1"/>
                </a:solidFill>
              </a:rPr>
              <a:t>WALMART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/>
                </a:solidFill>
              </a:rPr>
              <a:t>While overall prices and MCVs are lesser than Food; </a:t>
            </a:r>
            <a:r>
              <a:rPr lang="en-US" b="1" i="1" dirty="0">
                <a:solidFill>
                  <a:schemeClr val="tx1"/>
                </a:solidFill>
              </a:rPr>
              <a:t>the drop in Kraft’s MCVs are worse than competition </a:t>
            </a:r>
            <a:r>
              <a:rPr lang="en-US" i="1" dirty="0">
                <a:solidFill>
                  <a:schemeClr val="tx1"/>
                </a:solidFill>
              </a:rPr>
              <a:t>– will need cuts across Jars and Squeezy to protect share and stay at </a:t>
            </a:r>
            <a:r>
              <a:rPr lang="en-US" b="1" i="1" dirty="0">
                <a:solidFill>
                  <a:schemeClr val="tx1"/>
                </a:solidFill>
              </a:rPr>
              <a:t>a 95 SPI to Dukes.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tx1"/>
              </a:solidFill>
            </a:endParaRPr>
          </a:p>
          <a:p>
            <a:r>
              <a:rPr lang="en-US" b="1" i="1" dirty="0">
                <a:solidFill>
                  <a:schemeClr val="tx1"/>
                </a:solidFill>
              </a:rPr>
              <a:t>TARGET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/>
                </a:solidFill>
              </a:rPr>
              <a:t>Here, the </a:t>
            </a:r>
            <a:r>
              <a:rPr lang="en-US" b="1" i="1" dirty="0">
                <a:solidFill>
                  <a:schemeClr val="tx1"/>
                </a:solidFill>
              </a:rPr>
              <a:t>higher CSF of premium brands </a:t>
            </a:r>
            <a:r>
              <a:rPr lang="en-US" i="1" dirty="0">
                <a:solidFill>
                  <a:schemeClr val="tx1"/>
                </a:solidFill>
              </a:rPr>
              <a:t>is the main threat; will need to </a:t>
            </a:r>
            <a:r>
              <a:rPr lang="en-US" b="1" i="1" dirty="0">
                <a:solidFill>
                  <a:schemeClr val="tx1"/>
                </a:solidFill>
              </a:rPr>
              <a:t>maintain an index of 95 to Dukes</a:t>
            </a:r>
          </a:p>
        </p:txBody>
      </p:sp>
    </p:spTree>
    <p:extLst>
      <p:ext uri="{BB962C8B-B14F-4D97-AF65-F5344CB8AC3E}">
        <p14:creationId xmlns:p14="http://schemas.microsoft.com/office/powerpoint/2010/main" val="1017202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8E408-88FB-E5D7-002B-D7187C287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>
            <a:extLst>
              <a:ext uri="{FF2B5EF4-FFF2-40B4-BE49-F238E27FC236}">
                <a16:creationId xmlns:a16="http://schemas.microsoft.com/office/drawing/2014/main" id="{345F1920-4231-538C-2CD6-C7D75B073753}"/>
              </a:ext>
            </a:extLst>
          </p:cNvPr>
          <p:cNvSpPr txBox="1">
            <a:spLocks/>
          </p:cNvSpPr>
          <p:nvPr/>
        </p:nvSpPr>
        <p:spPr>
          <a:xfrm>
            <a:off x="0" y="67556"/>
            <a:ext cx="12191999" cy="61100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-64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Executive Summary: </a:t>
            </a:r>
            <a:r>
              <a:rPr kumimoji="0" lang="en-GB" sz="2400" i="0" u="none" strike="noStrike" kern="1200" cap="none" spc="-64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Kraft Mayo should be indexed to Dukes - 100 SPI in Food, 95 in WM, Target; Miracle whip at 110 SPI to Dukes across channels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36BB88-FE6D-EAEA-57E1-5FE8909669BF}"/>
              </a:ext>
            </a:extLst>
          </p:cNvPr>
          <p:cNvGrpSpPr/>
          <p:nvPr/>
        </p:nvGrpSpPr>
        <p:grpSpPr>
          <a:xfrm>
            <a:off x="142240" y="632839"/>
            <a:ext cx="10566400" cy="45719"/>
            <a:chOff x="142240" y="653388"/>
            <a:chExt cx="10566400" cy="4571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F46DF80-3A6F-0568-AF28-B37A9B3035C4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" y="673708"/>
              <a:ext cx="988568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D04B639-9951-A61F-B2C6-D8568E36601F}"/>
                </a:ext>
              </a:extLst>
            </p:cNvPr>
            <p:cNvSpPr/>
            <p:nvPr/>
          </p:nvSpPr>
          <p:spPr>
            <a:xfrm>
              <a:off x="142240" y="653388"/>
              <a:ext cx="1158240" cy="4571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04D097D-9831-FBAE-4574-ECE7DFCAA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865232"/>
              </p:ext>
            </p:extLst>
          </p:nvPr>
        </p:nvGraphicFramePr>
        <p:xfrm>
          <a:off x="142240" y="827699"/>
          <a:ext cx="11687813" cy="5202602"/>
        </p:xfrm>
        <a:graphic>
          <a:graphicData uri="http://schemas.openxmlformats.org/drawingml/2006/table">
            <a:tbl>
              <a:tblPr/>
              <a:tblGrid>
                <a:gridCol w="1053686">
                  <a:extLst>
                    <a:ext uri="{9D8B030D-6E8A-4147-A177-3AD203B41FA5}">
                      <a16:colId xmlns:a16="http://schemas.microsoft.com/office/drawing/2014/main" val="239475394"/>
                    </a:ext>
                  </a:extLst>
                </a:gridCol>
                <a:gridCol w="778107">
                  <a:extLst>
                    <a:ext uri="{9D8B030D-6E8A-4147-A177-3AD203B41FA5}">
                      <a16:colId xmlns:a16="http://schemas.microsoft.com/office/drawing/2014/main" val="293885885"/>
                    </a:ext>
                  </a:extLst>
                </a:gridCol>
                <a:gridCol w="778107">
                  <a:extLst>
                    <a:ext uri="{9D8B030D-6E8A-4147-A177-3AD203B41FA5}">
                      <a16:colId xmlns:a16="http://schemas.microsoft.com/office/drawing/2014/main" val="1586795037"/>
                    </a:ext>
                  </a:extLst>
                </a:gridCol>
                <a:gridCol w="778107">
                  <a:extLst>
                    <a:ext uri="{9D8B030D-6E8A-4147-A177-3AD203B41FA5}">
                      <a16:colId xmlns:a16="http://schemas.microsoft.com/office/drawing/2014/main" val="1981692506"/>
                    </a:ext>
                  </a:extLst>
                </a:gridCol>
                <a:gridCol w="778107">
                  <a:extLst>
                    <a:ext uri="{9D8B030D-6E8A-4147-A177-3AD203B41FA5}">
                      <a16:colId xmlns:a16="http://schemas.microsoft.com/office/drawing/2014/main" val="4075658215"/>
                    </a:ext>
                  </a:extLst>
                </a:gridCol>
                <a:gridCol w="778107">
                  <a:extLst>
                    <a:ext uri="{9D8B030D-6E8A-4147-A177-3AD203B41FA5}">
                      <a16:colId xmlns:a16="http://schemas.microsoft.com/office/drawing/2014/main" val="2192309664"/>
                    </a:ext>
                  </a:extLst>
                </a:gridCol>
                <a:gridCol w="842949">
                  <a:extLst>
                    <a:ext uri="{9D8B030D-6E8A-4147-A177-3AD203B41FA5}">
                      <a16:colId xmlns:a16="http://schemas.microsoft.com/office/drawing/2014/main" val="614525209"/>
                    </a:ext>
                  </a:extLst>
                </a:gridCol>
                <a:gridCol w="778107">
                  <a:extLst>
                    <a:ext uri="{9D8B030D-6E8A-4147-A177-3AD203B41FA5}">
                      <a16:colId xmlns:a16="http://schemas.microsoft.com/office/drawing/2014/main" val="1757239442"/>
                    </a:ext>
                  </a:extLst>
                </a:gridCol>
                <a:gridCol w="956423">
                  <a:extLst>
                    <a:ext uri="{9D8B030D-6E8A-4147-A177-3AD203B41FA5}">
                      <a16:colId xmlns:a16="http://schemas.microsoft.com/office/drawing/2014/main" val="437056499"/>
                    </a:ext>
                  </a:extLst>
                </a:gridCol>
                <a:gridCol w="778107">
                  <a:extLst>
                    <a:ext uri="{9D8B030D-6E8A-4147-A177-3AD203B41FA5}">
                      <a16:colId xmlns:a16="http://schemas.microsoft.com/office/drawing/2014/main" val="1971755046"/>
                    </a:ext>
                  </a:extLst>
                </a:gridCol>
                <a:gridCol w="778107">
                  <a:extLst>
                    <a:ext uri="{9D8B030D-6E8A-4147-A177-3AD203B41FA5}">
                      <a16:colId xmlns:a16="http://schemas.microsoft.com/office/drawing/2014/main" val="1084579881"/>
                    </a:ext>
                  </a:extLst>
                </a:gridCol>
                <a:gridCol w="745685">
                  <a:extLst>
                    <a:ext uri="{9D8B030D-6E8A-4147-A177-3AD203B41FA5}">
                      <a16:colId xmlns:a16="http://schemas.microsoft.com/office/drawing/2014/main" val="2242644712"/>
                    </a:ext>
                  </a:extLst>
                </a:gridCol>
                <a:gridCol w="1086107">
                  <a:extLst>
                    <a:ext uri="{9D8B030D-6E8A-4147-A177-3AD203B41FA5}">
                      <a16:colId xmlns:a16="http://schemas.microsoft.com/office/drawing/2014/main" val="417186977"/>
                    </a:ext>
                  </a:extLst>
                </a:gridCol>
                <a:gridCol w="778107">
                  <a:extLst>
                    <a:ext uri="{9D8B030D-6E8A-4147-A177-3AD203B41FA5}">
                      <a16:colId xmlns:a16="http://schemas.microsoft.com/office/drawing/2014/main" val="3250368638"/>
                    </a:ext>
                  </a:extLst>
                </a:gridCol>
              </a:tblGrid>
              <a:tr h="235894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200" b="1" i="1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FOOD Channel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IN" sz="1200" b="1" i="1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Current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9E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1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Do-nothing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200" b="1" i="1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Recommendation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EA72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200" b="1" i="1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Impact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2B9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790097"/>
                  </a:ext>
                </a:extLst>
              </a:tr>
              <a:tr h="1179470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Brand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Variant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Val. Share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Vol. Share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Price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Price Index to DUKES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MCV Index to DUKES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Value Market Share Potential (MSP)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Vol. Share in Do-nothing sceario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Price Movement Reco.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Price Reco.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New Index to DUKES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Price diff 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Change in Vol. Share (Vs do-nothing)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877745"/>
                  </a:ext>
                </a:extLst>
              </a:tr>
              <a:tr h="235894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8.9%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9.4%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3.28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110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                101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-0.32%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9.1%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Cut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3.02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101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</a:rPr>
                        <a:t>-7.9%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492087"/>
                  </a:ext>
                </a:extLst>
              </a:tr>
              <a:tr h="235894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Aioli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6.04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203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                198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Maintain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6.04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203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</a:rPr>
                        <a:t>0.0%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7750607"/>
                  </a:ext>
                </a:extLst>
              </a:tr>
              <a:tr h="235894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11.6%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3.64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122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                110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-0.57%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Cut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3.30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111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</a:rPr>
                        <a:t>-9.4%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1.4%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817007"/>
                  </a:ext>
                </a:extLst>
              </a:tr>
              <a:tr h="235894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Portfolio Impact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20.8%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-0.89%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277133"/>
                  </a:ext>
                </a:extLst>
              </a:tr>
              <a:tr h="235894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023630"/>
                  </a:ext>
                </a:extLst>
              </a:tr>
              <a:tr h="235894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200" b="1" i="1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WALMART Channel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6881330"/>
                  </a:ext>
                </a:extLst>
              </a:tr>
              <a:tr h="235894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13.6%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2.90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104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                   93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-0.53%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Cut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2.67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96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</a:rPr>
                        <a:t>-7.8%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1.2%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4132242"/>
                  </a:ext>
                </a:extLst>
              </a:tr>
              <a:tr h="235894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Aioli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5.53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199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                203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Maintain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5.53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199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</a:rPr>
                        <a:t>-0.1%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</a:rPr>
                        <a:t>-0.1%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074078"/>
                  </a:ext>
                </a:extLst>
              </a:tr>
              <a:tr h="235894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14.4%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3.36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121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                106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-0.78%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12.3%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Cut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2.97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107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</a:rPr>
                        <a:t>-11.5%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1.9%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491460"/>
                  </a:ext>
                </a:extLst>
              </a:tr>
              <a:tr h="235894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Portfolio Impact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27.1%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-1.27%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25.9%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312290"/>
                  </a:ext>
                </a:extLst>
              </a:tr>
              <a:tr h="235894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3148993"/>
                  </a:ext>
                </a:extLst>
              </a:tr>
              <a:tr h="235894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200" b="1" i="1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TARGET Channel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8202019"/>
                  </a:ext>
                </a:extLst>
              </a:tr>
              <a:tr h="235894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8.7%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3.13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98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                   95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-0.27%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8.4%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Cut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2.94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93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</a:rPr>
                        <a:t>-6.1%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911592"/>
                  </a:ext>
                </a:extLst>
              </a:tr>
              <a:tr h="235894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Aioli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3.9%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5.76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180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                196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2.9%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Maintain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5.76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180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</a:rPr>
                        <a:t>0.0%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214723"/>
                  </a:ext>
                </a:extLst>
              </a:tr>
              <a:tr h="24882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3.75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117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 Narrow" panose="020B0004020202020204" pitchFamily="34" charset="0"/>
                        </a:rPr>
                        <a:t>                116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-0.19%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Cut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3.62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113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C00000"/>
                          </a:solidFill>
                          <a:effectLst/>
                          <a:latin typeface="Aptos Narrow" panose="020B0004020202020204" pitchFamily="34" charset="0"/>
                        </a:rPr>
                        <a:t>-3.5%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989694"/>
                  </a:ext>
                </a:extLst>
              </a:tr>
              <a:tr h="235894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Portfolio Impact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18.6%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-0.31%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18.3%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785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0895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E4905-381F-44D4-4EC5-B02EB636D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489C23-E77E-FC57-D792-992C0D17303D}"/>
              </a:ext>
            </a:extLst>
          </p:cNvPr>
          <p:cNvSpPr/>
          <p:nvPr/>
        </p:nvSpPr>
        <p:spPr>
          <a:xfrm>
            <a:off x="411480" y="2663190"/>
            <a:ext cx="11372850" cy="19088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Food</a:t>
            </a:r>
          </a:p>
        </p:txBody>
      </p:sp>
    </p:spTree>
    <p:extLst>
      <p:ext uri="{BB962C8B-B14F-4D97-AF65-F5344CB8AC3E}">
        <p14:creationId xmlns:p14="http://schemas.microsoft.com/office/powerpoint/2010/main" val="155364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63EA0-C014-BE0E-AB44-738E4FB74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>
            <a:extLst>
              <a:ext uri="{FF2B5EF4-FFF2-40B4-BE49-F238E27FC236}">
                <a16:creationId xmlns:a16="http://schemas.microsoft.com/office/drawing/2014/main" id="{1897E07E-70E1-BA18-BDC7-B8E4FEA0AA88}"/>
              </a:ext>
            </a:extLst>
          </p:cNvPr>
          <p:cNvSpPr txBox="1">
            <a:spLocks/>
          </p:cNvSpPr>
          <p:nvPr/>
        </p:nvSpPr>
        <p:spPr>
          <a:xfrm>
            <a:off x="163789" y="67556"/>
            <a:ext cx="11681542" cy="61100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-64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Variant x Brand -Food Channel - Market Context </a:t>
            </a:r>
            <a:r>
              <a:rPr kumimoji="0" lang="en-GB" sz="1400" b="0" i="1" u="none" strike="noStrike" kern="1200" cap="none" spc="-64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(Dec’23 to Nov’24 vs P12M )</a:t>
            </a:r>
            <a:endParaRPr kumimoji="0" lang="en-GB" sz="2400" b="1" i="0" u="none" strike="noStrike" kern="1200" cap="none" spc="-64" normalizeH="0" baseline="0" noProof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Rockwell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C13B75-CB24-F716-4A66-03A95ADDC0FE}"/>
              </a:ext>
            </a:extLst>
          </p:cNvPr>
          <p:cNvGrpSpPr/>
          <p:nvPr/>
        </p:nvGrpSpPr>
        <p:grpSpPr>
          <a:xfrm>
            <a:off x="142240" y="632839"/>
            <a:ext cx="10566400" cy="45719"/>
            <a:chOff x="142240" y="653388"/>
            <a:chExt cx="10566400" cy="4571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A2F3288-343B-E091-29A7-BFB315837564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" y="673708"/>
              <a:ext cx="988568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30656E-F1DD-54CD-410C-3BDCF87AB376}"/>
                </a:ext>
              </a:extLst>
            </p:cNvPr>
            <p:cNvSpPr/>
            <p:nvPr/>
          </p:nvSpPr>
          <p:spPr>
            <a:xfrm>
              <a:off x="142240" y="653388"/>
              <a:ext cx="1158240" cy="4571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0" name="Sev01">
            <a:extLst>
              <a:ext uri="{FF2B5EF4-FFF2-40B4-BE49-F238E27FC236}">
                <a16:creationId xmlns:a16="http://schemas.microsoft.com/office/drawing/2014/main" id="{CF45765F-5FEA-58C4-5A88-19ADF7FB6859}"/>
              </a:ext>
            </a:extLst>
          </p:cNvPr>
          <p:cNvSpPr/>
          <p:nvPr/>
        </p:nvSpPr>
        <p:spPr>
          <a:xfrm>
            <a:off x="7046976" y="1098980"/>
            <a:ext cx="1918328" cy="158065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2191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  <a:t>Sales through Food : </a:t>
            </a: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  <a:t>66%</a:t>
            </a:r>
            <a:b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</a:b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</a:br>
            <a:r>
              <a:rPr kumimoji="0" lang="en-US" sz="12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  <a:t>Change in Category : </a:t>
            </a:r>
            <a:br>
              <a:rPr kumimoji="0" lang="en-US" sz="12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</a:br>
            <a:endParaRPr kumimoji="0" lang="en-US" sz="1200" b="0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 Narrow" panose="020B0004020202020204" pitchFamily="34" charset="0"/>
              <a:ea typeface="+mn-ea"/>
              <a:cs typeface="+mn-cs"/>
              <a:sym typeface="Helvetica Neue"/>
            </a:endParaRPr>
          </a:p>
          <a:p>
            <a:pPr marL="285750" marR="0" lvl="0" indent="-285750" defTabSz="12191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  <a:t>Value = </a:t>
            </a: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  <a:t>+3.9%</a:t>
            </a:r>
          </a:p>
          <a:p>
            <a:pPr marL="285750" marR="0" lvl="0" indent="-285750" defTabSz="12191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  <a:t>Volume = </a:t>
            </a: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  <a:t>+1.7%</a:t>
            </a:r>
          </a:p>
          <a:p>
            <a:pPr marL="285750" marR="0" lvl="0" indent="-285750" defTabSz="12191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  <a:t>Price = </a:t>
            </a: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  <a:t>+2.2%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2A911F-95F6-B637-65F7-EF3E20CB433C}"/>
              </a:ext>
            </a:extLst>
          </p:cNvPr>
          <p:cNvSpPr txBox="1"/>
          <p:nvPr/>
        </p:nvSpPr>
        <p:spPr>
          <a:xfrm>
            <a:off x="114922" y="698878"/>
            <a:ext cx="67597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Summary of change in market share and price across brands and variants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A1C02A-82D3-BBC2-A91A-B7D2DD1FA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953632"/>
              </p:ext>
            </p:extLst>
          </p:nvPr>
        </p:nvGraphicFramePr>
        <p:xfrm>
          <a:off x="346668" y="1053006"/>
          <a:ext cx="6596675" cy="1644276"/>
        </p:xfrm>
        <a:graphic>
          <a:graphicData uri="http://schemas.openxmlformats.org/drawingml/2006/table">
            <a:tbl>
              <a:tblPr/>
              <a:tblGrid>
                <a:gridCol w="1319335">
                  <a:extLst>
                    <a:ext uri="{9D8B030D-6E8A-4147-A177-3AD203B41FA5}">
                      <a16:colId xmlns:a16="http://schemas.microsoft.com/office/drawing/2014/main" val="97876586"/>
                    </a:ext>
                  </a:extLst>
                </a:gridCol>
                <a:gridCol w="1319335">
                  <a:extLst>
                    <a:ext uri="{9D8B030D-6E8A-4147-A177-3AD203B41FA5}">
                      <a16:colId xmlns:a16="http://schemas.microsoft.com/office/drawing/2014/main" val="206963777"/>
                    </a:ext>
                  </a:extLst>
                </a:gridCol>
                <a:gridCol w="1319335">
                  <a:extLst>
                    <a:ext uri="{9D8B030D-6E8A-4147-A177-3AD203B41FA5}">
                      <a16:colId xmlns:a16="http://schemas.microsoft.com/office/drawing/2014/main" val="3811212149"/>
                    </a:ext>
                  </a:extLst>
                </a:gridCol>
                <a:gridCol w="1319335">
                  <a:extLst>
                    <a:ext uri="{9D8B030D-6E8A-4147-A177-3AD203B41FA5}">
                      <a16:colId xmlns:a16="http://schemas.microsoft.com/office/drawing/2014/main" val="2311620400"/>
                    </a:ext>
                  </a:extLst>
                </a:gridCol>
                <a:gridCol w="1319335">
                  <a:extLst>
                    <a:ext uri="{9D8B030D-6E8A-4147-A177-3AD203B41FA5}">
                      <a16:colId xmlns:a16="http://schemas.microsoft.com/office/drawing/2014/main" val="2508133810"/>
                    </a:ext>
                  </a:extLst>
                </a:gridCol>
              </a:tblGrid>
              <a:tr h="203328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Brand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Val. MS 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MS% Change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Avg Price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Price% Change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968187"/>
                  </a:ext>
                </a:extLst>
              </a:tr>
              <a:tr h="20332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Dukes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2.98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867130"/>
                  </a:ext>
                </a:extLst>
              </a:tr>
              <a:tr h="20332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Hellmanns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3.70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2135873"/>
                  </a:ext>
                </a:extLst>
              </a:tr>
              <a:tr h="20332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-1.2%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3.39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547495"/>
                  </a:ext>
                </a:extLst>
              </a:tr>
              <a:tr h="20332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Mccormick Aioli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4.59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762484"/>
                  </a:ext>
                </a:extLst>
              </a:tr>
              <a:tr h="20332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3.64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87243"/>
                  </a:ext>
                </a:extLst>
              </a:tr>
              <a:tr h="20332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Private Label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2.32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0124"/>
                  </a:ext>
                </a:extLst>
              </a:tr>
              <a:tr h="20332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Restofcategory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4.47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60831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1431DA-6FA8-9A59-4BE0-36F5821C5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49640"/>
              </p:ext>
            </p:extLst>
          </p:nvPr>
        </p:nvGraphicFramePr>
        <p:xfrm>
          <a:off x="346668" y="2830077"/>
          <a:ext cx="8618636" cy="3619500"/>
        </p:xfrm>
        <a:graphic>
          <a:graphicData uri="http://schemas.openxmlformats.org/drawingml/2006/table">
            <a:tbl>
              <a:tblPr/>
              <a:tblGrid>
                <a:gridCol w="2085688">
                  <a:extLst>
                    <a:ext uri="{9D8B030D-6E8A-4147-A177-3AD203B41FA5}">
                      <a16:colId xmlns:a16="http://schemas.microsoft.com/office/drawing/2014/main" val="2109617103"/>
                    </a:ext>
                  </a:extLst>
                </a:gridCol>
                <a:gridCol w="1633237">
                  <a:extLst>
                    <a:ext uri="{9D8B030D-6E8A-4147-A177-3AD203B41FA5}">
                      <a16:colId xmlns:a16="http://schemas.microsoft.com/office/drawing/2014/main" val="783517527"/>
                    </a:ext>
                  </a:extLst>
                </a:gridCol>
                <a:gridCol w="1633237">
                  <a:extLst>
                    <a:ext uri="{9D8B030D-6E8A-4147-A177-3AD203B41FA5}">
                      <a16:colId xmlns:a16="http://schemas.microsoft.com/office/drawing/2014/main" val="977183333"/>
                    </a:ext>
                  </a:extLst>
                </a:gridCol>
                <a:gridCol w="1633237">
                  <a:extLst>
                    <a:ext uri="{9D8B030D-6E8A-4147-A177-3AD203B41FA5}">
                      <a16:colId xmlns:a16="http://schemas.microsoft.com/office/drawing/2014/main" val="2895745752"/>
                    </a:ext>
                  </a:extLst>
                </a:gridCol>
                <a:gridCol w="1633237">
                  <a:extLst>
                    <a:ext uri="{9D8B030D-6E8A-4147-A177-3AD203B41FA5}">
                      <a16:colId xmlns:a16="http://schemas.microsoft.com/office/drawing/2014/main" val="281452676"/>
                    </a:ext>
                  </a:extLst>
                </a:gridCol>
              </a:tblGrid>
              <a:tr h="19029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Brand Variant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Val. MS%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MS% Change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Avg Price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Price% Change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165520"/>
                  </a:ext>
                </a:extLst>
              </a:tr>
              <a:tr h="19029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3.35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249064"/>
                  </a:ext>
                </a:extLst>
              </a:tr>
              <a:tr h="19029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Dukes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2.98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7491414"/>
                  </a:ext>
                </a:extLst>
              </a:tr>
              <a:tr h="19029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Hellmanns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3.68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514879"/>
                  </a:ext>
                </a:extLst>
              </a:tr>
              <a:tr h="19029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-1.3%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3.28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279580"/>
                  </a:ext>
                </a:extLst>
              </a:tr>
              <a:tr h="19029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Private Label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2.31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9948711"/>
                  </a:ext>
                </a:extLst>
              </a:tr>
              <a:tr h="19029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Restofcategory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4.43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823205"/>
                  </a:ext>
                </a:extLst>
              </a:tr>
              <a:tr h="190292"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624892"/>
                  </a:ext>
                </a:extLst>
              </a:tr>
              <a:tr h="19029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Whipped Dressing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-1.0%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3.56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58099"/>
                  </a:ext>
                </a:extLst>
              </a:tr>
              <a:tr h="19029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3.64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842276"/>
                  </a:ext>
                </a:extLst>
              </a:tr>
              <a:tr h="19029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Restofcategory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3.02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562590"/>
                  </a:ext>
                </a:extLst>
              </a:tr>
              <a:tr h="190292">
                <a:tc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9C000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6471297"/>
                  </a:ext>
                </a:extLst>
              </a:tr>
              <a:tr h="19029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Aioli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5.75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16146"/>
                  </a:ext>
                </a:extLst>
              </a:tr>
              <a:tr h="19029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Dukes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3.14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-5.5%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386206"/>
                  </a:ext>
                </a:extLst>
              </a:tr>
              <a:tr h="19029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Hellmanns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6.47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094048"/>
                  </a:ext>
                </a:extLst>
              </a:tr>
              <a:tr h="19029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6.04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623800"/>
                  </a:ext>
                </a:extLst>
              </a:tr>
              <a:tr h="19029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Mccormick Aioli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4.59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900836"/>
                  </a:ext>
                </a:extLst>
              </a:tr>
              <a:tr h="19029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Private Label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4.85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200748"/>
                  </a:ext>
                </a:extLst>
              </a:tr>
              <a:tr h="18479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Restofcategory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7.94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302345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96D0895-AA43-BC2D-33C3-F3BA9D99460E}"/>
              </a:ext>
            </a:extLst>
          </p:cNvPr>
          <p:cNvSpPr/>
          <p:nvPr/>
        </p:nvSpPr>
        <p:spPr>
          <a:xfrm>
            <a:off x="9211402" y="1746976"/>
            <a:ext cx="2633929" cy="412550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Food channel has grown in value, volume and price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1400">
              <a:solidFill>
                <a:prstClr val="black"/>
              </a:solidFill>
              <a:latin typeface="Aptos" panose="0211000402020202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Except Kraft and Miracle Whip, all the brands have either grown or are stable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1400">
              <a:solidFill>
                <a:prstClr val="black"/>
              </a:solidFill>
              <a:latin typeface="Aptos" panose="0211000402020202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At a variant level, Whipped Dressing has lost volume and value share to both Mayo and Aioli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1400">
              <a:solidFill>
                <a:prstClr val="black"/>
              </a:solidFill>
              <a:latin typeface="Aptos" panose="0211000402020202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While Mayo is growing, Kraft is losing maximum share here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1400">
              <a:solidFill>
                <a:prstClr val="black"/>
              </a:solidFill>
              <a:latin typeface="Aptos" panose="0211000402020202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Kraft is stable in Aioli</a:t>
            </a:r>
          </a:p>
        </p:txBody>
      </p:sp>
    </p:spTree>
    <p:extLst>
      <p:ext uri="{BB962C8B-B14F-4D97-AF65-F5344CB8AC3E}">
        <p14:creationId xmlns:p14="http://schemas.microsoft.com/office/powerpoint/2010/main" val="3351770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19648-2F19-1FE4-4B17-57B77FB59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22D8EBE8-0A59-F7F6-1C96-83400909CF5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2D8EBE8-0A59-F7F6-1C96-83400909C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3">
            <a:extLst>
              <a:ext uri="{FF2B5EF4-FFF2-40B4-BE49-F238E27FC236}">
                <a16:creationId xmlns:a16="http://schemas.microsoft.com/office/drawing/2014/main" id="{88424823-4613-1EEE-76A4-ECAC05B2E8EA}"/>
              </a:ext>
            </a:extLst>
          </p:cNvPr>
          <p:cNvSpPr txBox="1">
            <a:spLocks/>
          </p:cNvSpPr>
          <p:nvPr/>
        </p:nvSpPr>
        <p:spPr>
          <a:xfrm>
            <a:off x="142240" y="87016"/>
            <a:ext cx="11681542" cy="61100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-64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Food: Although KHC brands’ CSFs are healthy at ~2, </a:t>
            </a:r>
            <a:r>
              <a:rPr lang="en-GB" sz="2400" b="1" spc="-64" dirty="0">
                <a:solidFill>
                  <a:srgbClr val="4472C4">
                    <a:lumMod val="50000"/>
                  </a:srgbClr>
                </a:solidFill>
                <a:latin typeface="Rockwell"/>
                <a:cs typeface="Arial" panose="020B0604020202020204" pitchFamily="34" charset="0"/>
              </a:rPr>
              <a:t>competition CSFS are higher at ~2.2</a:t>
            </a:r>
            <a:endParaRPr kumimoji="0" lang="en-GB" sz="2400" b="1" i="0" u="none" strike="noStrike" kern="1200" cap="none" spc="-64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Rockwell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2C235DB-E81B-15E5-1A20-8B96415AE54F}"/>
              </a:ext>
            </a:extLst>
          </p:cNvPr>
          <p:cNvGrpSpPr/>
          <p:nvPr/>
        </p:nvGrpSpPr>
        <p:grpSpPr>
          <a:xfrm>
            <a:off x="142240" y="667026"/>
            <a:ext cx="10566400" cy="45719"/>
            <a:chOff x="142240" y="653388"/>
            <a:chExt cx="10566400" cy="45719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C6A6310-15C3-FE35-9BD4-0BB0739E0A58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" y="673708"/>
              <a:ext cx="988568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752659D-F84B-AD28-F046-5CA94748D82F}"/>
                </a:ext>
              </a:extLst>
            </p:cNvPr>
            <p:cNvSpPr/>
            <p:nvPr/>
          </p:nvSpPr>
          <p:spPr>
            <a:xfrm>
              <a:off x="142240" y="653388"/>
              <a:ext cx="1158240" cy="4571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BF2CD01-18AE-BAE8-9F7F-ABF91A81E937}"/>
              </a:ext>
            </a:extLst>
          </p:cNvPr>
          <p:cNvSpPr/>
          <p:nvPr/>
        </p:nvSpPr>
        <p:spPr>
          <a:xfrm>
            <a:off x="1549668" y="718338"/>
            <a:ext cx="9000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i="0" u="none" strike="noStrike" kern="1200" cap="none" spc="-64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n-ea"/>
                <a:cs typeface="Arial" panose="020B0604020202020204" pitchFamily="34" charset="0"/>
              </a:rPr>
              <a:t>In mayo, Kraft faces challenge Dukes in the mid-tier price segment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B52F30-70CB-E304-9E60-C9F2DECD8F1D}"/>
              </a:ext>
            </a:extLst>
          </p:cNvPr>
          <p:cNvSpPr/>
          <p:nvPr/>
        </p:nvSpPr>
        <p:spPr>
          <a:xfrm>
            <a:off x="228764" y="5503874"/>
            <a:ext cx="11530139" cy="94667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Dukes has better CSF and comparable MCV at a price lower than in Kraft in Mayo. Kraft has risk of losing consumers to Dukes (if consumers are downgrading) and to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Hellmanns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(if consumers are upgrading)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1400" dirty="0">
                <a:solidFill>
                  <a:prstClr val="black"/>
                </a:solidFill>
                <a:latin typeface="Aptos" panose="02110004020202020204"/>
              </a:rPr>
              <a:t>Miracle Whip has a CSF disadvantage as well and hence need to cut price in order to protect MS%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Kraft is stronger in aioli and can maintain its current price</a:t>
            </a:r>
          </a:p>
        </p:txBody>
      </p:sp>
      <p:sp>
        <p:nvSpPr>
          <p:cNvPr id="10" name="Rounded Rectangle 54">
            <a:extLst>
              <a:ext uri="{FF2B5EF4-FFF2-40B4-BE49-F238E27FC236}">
                <a16:creationId xmlns:a16="http://schemas.microsoft.com/office/drawing/2014/main" id="{04ED5369-9802-3EC9-D4B5-455FBE4F7E2A}"/>
              </a:ext>
            </a:extLst>
          </p:cNvPr>
          <p:cNvSpPr/>
          <p:nvPr/>
        </p:nvSpPr>
        <p:spPr>
          <a:xfrm>
            <a:off x="200512" y="2126418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MCV</a:t>
            </a:r>
          </a:p>
        </p:txBody>
      </p:sp>
      <p:sp>
        <p:nvSpPr>
          <p:cNvPr id="11" name="Rounded Rectangle 54">
            <a:extLst>
              <a:ext uri="{FF2B5EF4-FFF2-40B4-BE49-F238E27FC236}">
                <a16:creationId xmlns:a16="http://schemas.microsoft.com/office/drawing/2014/main" id="{F4183C8F-8139-6F5D-DCC2-2D6F30D16FC7}"/>
              </a:ext>
            </a:extLst>
          </p:cNvPr>
          <p:cNvSpPr/>
          <p:nvPr/>
        </p:nvSpPr>
        <p:spPr>
          <a:xfrm>
            <a:off x="200512" y="3291684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CSF</a:t>
            </a:r>
          </a:p>
        </p:txBody>
      </p:sp>
      <p:sp>
        <p:nvSpPr>
          <p:cNvPr id="12" name="Rounded Rectangle 54">
            <a:extLst>
              <a:ext uri="{FF2B5EF4-FFF2-40B4-BE49-F238E27FC236}">
                <a16:creationId xmlns:a16="http://schemas.microsoft.com/office/drawing/2014/main" id="{0AD6C3AE-B1F4-F239-E83D-7FBB0638953A}"/>
              </a:ext>
            </a:extLst>
          </p:cNvPr>
          <p:cNvSpPr/>
          <p:nvPr/>
        </p:nvSpPr>
        <p:spPr>
          <a:xfrm>
            <a:off x="200512" y="3913735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Price</a:t>
            </a:r>
          </a:p>
        </p:txBody>
      </p:sp>
      <p:sp>
        <p:nvSpPr>
          <p:cNvPr id="13" name="Rounded Rectangle 54">
            <a:extLst>
              <a:ext uri="{FF2B5EF4-FFF2-40B4-BE49-F238E27FC236}">
                <a16:creationId xmlns:a16="http://schemas.microsoft.com/office/drawing/2014/main" id="{CA355D89-E862-957D-041C-BE12419F29F5}"/>
              </a:ext>
            </a:extLst>
          </p:cNvPr>
          <p:cNvSpPr/>
          <p:nvPr/>
        </p:nvSpPr>
        <p:spPr>
          <a:xfrm>
            <a:off x="200512" y="5135332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MSP</a:t>
            </a:r>
          </a:p>
        </p:txBody>
      </p:sp>
      <p:sp>
        <p:nvSpPr>
          <p:cNvPr id="15" name="Rounded Rectangle 54">
            <a:extLst>
              <a:ext uri="{FF2B5EF4-FFF2-40B4-BE49-F238E27FC236}">
                <a16:creationId xmlns:a16="http://schemas.microsoft.com/office/drawing/2014/main" id="{77152DC5-0A06-5BA8-28A1-408286BD208E}"/>
              </a:ext>
            </a:extLst>
          </p:cNvPr>
          <p:cNvSpPr/>
          <p:nvPr/>
        </p:nvSpPr>
        <p:spPr>
          <a:xfrm>
            <a:off x="200512" y="4769571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C.MS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F2C85BA5-9558-7CDF-17A5-9F6C1CABBC19}"/>
              </a:ext>
            </a:extLst>
          </p:cNvPr>
          <p:cNvSpPr/>
          <p:nvPr/>
        </p:nvSpPr>
        <p:spPr>
          <a:xfrm rot="16200000">
            <a:off x="9793899" y="24087"/>
            <a:ext cx="313554" cy="290874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45D9533F-BAB1-2DA2-2BDC-B671A74143B2}"/>
              </a:ext>
            </a:extLst>
          </p:cNvPr>
          <p:cNvSpPr/>
          <p:nvPr/>
        </p:nvSpPr>
        <p:spPr>
          <a:xfrm rot="16200000">
            <a:off x="3120321" y="-542880"/>
            <a:ext cx="276998" cy="407924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0C15AA-6697-C73D-E2D2-7A30623F005E}"/>
              </a:ext>
            </a:extLst>
          </p:cNvPr>
          <p:cNvSpPr txBox="1"/>
          <p:nvPr/>
        </p:nvSpPr>
        <p:spPr>
          <a:xfrm>
            <a:off x="2394211" y="1060424"/>
            <a:ext cx="1729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Mayo- </a:t>
            </a:r>
            <a:r>
              <a:rPr lang="en-IN" sz="1200">
                <a:solidFill>
                  <a:prstClr val="black"/>
                </a:solidFill>
                <a:latin typeface="Aptos" panose="02110004020202020204"/>
              </a:rPr>
              <a:t>7</a:t>
            </a: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4.4%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3808A96E-3565-CC35-5164-7280047B78F7}"/>
              </a:ext>
            </a:extLst>
          </p:cNvPr>
          <p:cNvSpPr/>
          <p:nvPr/>
        </p:nvSpPr>
        <p:spPr>
          <a:xfrm rot="16200000">
            <a:off x="6597582" y="846581"/>
            <a:ext cx="276997" cy="128015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028AE9-3784-8578-73A2-ECE4C5669B76}"/>
              </a:ext>
            </a:extLst>
          </p:cNvPr>
          <p:cNvSpPr txBox="1"/>
          <p:nvPr/>
        </p:nvSpPr>
        <p:spPr>
          <a:xfrm>
            <a:off x="5689750" y="1060424"/>
            <a:ext cx="2275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Whipped Dressing (WD)- 11.6%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063432-29DA-2D92-FB3F-BC48AB39512D}"/>
              </a:ext>
            </a:extLst>
          </p:cNvPr>
          <p:cNvSpPr txBox="1"/>
          <p:nvPr/>
        </p:nvSpPr>
        <p:spPr>
          <a:xfrm>
            <a:off x="9138268" y="1060424"/>
            <a:ext cx="1729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Aioli- 3.2%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EA6CA72-A77F-C51D-6656-E511EC5690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9877973"/>
              </p:ext>
            </p:extLst>
          </p:nvPr>
        </p:nvGraphicFramePr>
        <p:xfrm>
          <a:off x="991533" y="1463864"/>
          <a:ext cx="10576563" cy="3367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5F9541-0AEE-8003-72DE-4FAC8C311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517016"/>
              </p:ext>
            </p:extLst>
          </p:nvPr>
        </p:nvGraphicFramePr>
        <p:xfrm>
          <a:off x="1040601" y="4769571"/>
          <a:ext cx="10576560" cy="6612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7656">
                  <a:extLst>
                    <a:ext uri="{9D8B030D-6E8A-4147-A177-3AD203B41FA5}">
                      <a16:colId xmlns:a16="http://schemas.microsoft.com/office/drawing/2014/main" val="1155661577"/>
                    </a:ext>
                  </a:extLst>
                </a:gridCol>
                <a:gridCol w="1057656">
                  <a:extLst>
                    <a:ext uri="{9D8B030D-6E8A-4147-A177-3AD203B41FA5}">
                      <a16:colId xmlns:a16="http://schemas.microsoft.com/office/drawing/2014/main" val="2885229029"/>
                    </a:ext>
                  </a:extLst>
                </a:gridCol>
                <a:gridCol w="1057656">
                  <a:extLst>
                    <a:ext uri="{9D8B030D-6E8A-4147-A177-3AD203B41FA5}">
                      <a16:colId xmlns:a16="http://schemas.microsoft.com/office/drawing/2014/main" val="1510042800"/>
                    </a:ext>
                  </a:extLst>
                </a:gridCol>
                <a:gridCol w="1057656">
                  <a:extLst>
                    <a:ext uri="{9D8B030D-6E8A-4147-A177-3AD203B41FA5}">
                      <a16:colId xmlns:a16="http://schemas.microsoft.com/office/drawing/2014/main" val="3251183644"/>
                    </a:ext>
                  </a:extLst>
                </a:gridCol>
                <a:gridCol w="923008">
                  <a:extLst>
                    <a:ext uri="{9D8B030D-6E8A-4147-A177-3AD203B41FA5}">
                      <a16:colId xmlns:a16="http://schemas.microsoft.com/office/drawing/2014/main" val="3000202650"/>
                    </a:ext>
                  </a:extLst>
                </a:gridCol>
                <a:gridCol w="1192304">
                  <a:extLst>
                    <a:ext uri="{9D8B030D-6E8A-4147-A177-3AD203B41FA5}">
                      <a16:colId xmlns:a16="http://schemas.microsoft.com/office/drawing/2014/main" val="4053846704"/>
                    </a:ext>
                  </a:extLst>
                </a:gridCol>
                <a:gridCol w="1057656">
                  <a:extLst>
                    <a:ext uri="{9D8B030D-6E8A-4147-A177-3AD203B41FA5}">
                      <a16:colId xmlns:a16="http://schemas.microsoft.com/office/drawing/2014/main" val="1031014698"/>
                    </a:ext>
                  </a:extLst>
                </a:gridCol>
                <a:gridCol w="1057656">
                  <a:extLst>
                    <a:ext uri="{9D8B030D-6E8A-4147-A177-3AD203B41FA5}">
                      <a16:colId xmlns:a16="http://schemas.microsoft.com/office/drawing/2014/main" val="196107910"/>
                    </a:ext>
                  </a:extLst>
                </a:gridCol>
                <a:gridCol w="1057656">
                  <a:extLst>
                    <a:ext uri="{9D8B030D-6E8A-4147-A177-3AD203B41FA5}">
                      <a16:colId xmlns:a16="http://schemas.microsoft.com/office/drawing/2014/main" val="148331128"/>
                    </a:ext>
                  </a:extLst>
                </a:gridCol>
                <a:gridCol w="1057656">
                  <a:extLst>
                    <a:ext uri="{9D8B030D-6E8A-4147-A177-3AD203B41FA5}">
                      <a16:colId xmlns:a16="http://schemas.microsoft.com/office/drawing/2014/main" val="795446870"/>
                    </a:ext>
                  </a:extLst>
                </a:gridCol>
              </a:tblGrid>
              <a:tr h="33061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9.9%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45.6%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8.9%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10.1%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11.6%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0.6%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0.7%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2.0%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1108119"/>
                  </a:ext>
                </a:extLst>
              </a:tr>
              <a:tr h="33061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0.20%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0.37%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-0.32%</a:t>
                      </a:r>
                      <a:endParaRPr lang="en-IN" sz="1400" b="0" i="0" u="none" strike="noStrike">
                        <a:solidFill>
                          <a:srgbClr val="9C000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0.17%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-0.57%</a:t>
                      </a:r>
                      <a:endParaRPr lang="en-IN" sz="1400" b="0" i="0" u="none" strike="noStrike">
                        <a:solidFill>
                          <a:srgbClr val="9C000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0.02%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0.00%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-0.04%</a:t>
                      </a:r>
                      <a:endParaRPr lang="en-IN" sz="1400" b="0" i="0" u="none" strike="noStrike">
                        <a:solidFill>
                          <a:srgbClr val="9C000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214168"/>
                  </a:ext>
                </a:extLst>
              </a:tr>
            </a:tbl>
          </a:graphicData>
        </a:graphic>
      </p:graphicFrame>
      <p:sp>
        <p:nvSpPr>
          <p:cNvPr id="8" name="Star: 5 Points 7">
            <a:extLst>
              <a:ext uri="{FF2B5EF4-FFF2-40B4-BE49-F238E27FC236}">
                <a16:creationId xmlns:a16="http://schemas.microsoft.com/office/drawing/2014/main" id="{19708D22-A6F9-F256-1D72-91FC86C34063}"/>
              </a:ext>
            </a:extLst>
          </p:cNvPr>
          <p:cNvSpPr/>
          <p:nvPr/>
        </p:nvSpPr>
        <p:spPr>
          <a:xfrm>
            <a:off x="3610281" y="2656896"/>
            <a:ext cx="161005" cy="15198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17BFE101-AAD5-6597-EBCD-60B92AF63304}"/>
              </a:ext>
            </a:extLst>
          </p:cNvPr>
          <p:cNvSpPr/>
          <p:nvPr/>
        </p:nvSpPr>
        <p:spPr>
          <a:xfrm>
            <a:off x="6736080" y="2562457"/>
            <a:ext cx="161005" cy="15198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7D2BA448-8AB6-A0CA-A14A-4C096760754F}"/>
              </a:ext>
            </a:extLst>
          </p:cNvPr>
          <p:cNvSpPr/>
          <p:nvPr/>
        </p:nvSpPr>
        <p:spPr>
          <a:xfrm>
            <a:off x="9820581" y="1580500"/>
            <a:ext cx="161005" cy="15198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9220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F0F75-5176-AF8E-24C5-DD12CDD6D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297EE569-842D-02A3-AAE9-AC3304CE2C03}"/>
              </a:ext>
            </a:extLst>
          </p:cNvPr>
          <p:cNvSpPr txBox="1">
            <a:spLocks/>
          </p:cNvSpPr>
          <p:nvPr/>
        </p:nvSpPr>
        <p:spPr>
          <a:xfrm>
            <a:off x="163789" y="67556"/>
            <a:ext cx="11681542" cy="61100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-64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Food</a:t>
            </a:r>
            <a:r>
              <a:rPr lang="en-GB" sz="2400" b="1" spc="-64">
                <a:solidFill>
                  <a:srgbClr val="4472C4">
                    <a:lumMod val="50000"/>
                  </a:srgbClr>
                </a:solidFill>
                <a:latin typeface="Rockwell"/>
                <a:cs typeface="Arial" panose="020B0604020202020204" pitchFamily="34" charset="0"/>
              </a:rPr>
              <a:t>: Cut price in mayo &amp; whipped dressing. Aioli can maintain its price </a:t>
            </a:r>
            <a:endParaRPr kumimoji="0" lang="en-GB" sz="2400" b="1" i="0" u="none" strike="noStrike" kern="1200" cap="none" spc="-64" normalizeH="0" baseline="0" noProof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Rockwell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2A4E78-9497-04C7-27E2-BDA23C316BF6}"/>
              </a:ext>
            </a:extLst>
          </p:cNvPr>
          <p:cNvSpPr/>
          <p:nvPr/>
        </p:nvSpPr>
        <p:spPr>
          <a:xfrm>
            <a:off x="8008838" y="770359"/>
            <a:ext cx="3933145" cy="584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862E87-0C4D-8AD0-53DE-DD3715CBD44A}"/>
              </a:ext>
            </a:extLst>
          </p:cNvPr>
          <p:cNvSpPr/>
          <p:nvPr/>
        </p:nvSpPr>
        <p:spPr>
          <a:xfrm>
            <a:off x="3922802" y="770359"/>
            <a:ext cx="4027377" cy="58414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FDD9AF-881D-CF70-0EC6-D4CC02D2C5E8}"/>
              </a:ext>
            </a:extLst>
          </p:cNvPr>
          <p:cNvSpPr/>
          <p:nvPr/>
        </p:nvSpPr>
        <p:spPr>
          <a:xfrm>
            <a:off x="112409" y="770359"/>
            <a:ext cx="3747686" cy="584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5D27D8-DCFE-C4FC-5A16-7A211EBADD57}"/>
              </a:ext>
            </a:extLst>
          </p:cNvPr>
          <p:cNvGrpSpPr/>
          <p:nvPr/>
        </p:nvGrpSpPr>
        <p:grpSpPr>
          <a:xfrm>
            <a:off x="142240" y="653388"/>
            <a:ext cx="10566400" cy="45719"/>
            <a:chOff x="142240" y="653388"/>
            <a:chExt cx="10566400" cy="4571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97B4B38-7286-6A7D-92E4-C1B076D15B6A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" y="673708"/>
              <a:ext cx="988568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5F59F4-96AA-99E7-7CD0-EBA47A5C275F}"/>
                </a:ext>
              </a:extLst>
            </p:cNvPr>
            <p:cNvSpPr/>
            <p:nvPr/>
          </p:nvSpPr>
          <p:spPr>
            <a:xfrm>
              <a:off x="142240" y="653388"/>
              <a:ext cx="1158240" cy="4571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7" name="Sev01">
            <a:extLst>
              <a:ext uri="{FF2B5EF4-FFF2-40B4-BE49-F238E27FC236}">
                <a16:creationId xmlns:a16="http://schemas.microsoft.com/office/drawing/2014/main" id="{553E7D9F-A56A-1EDF-0BBC-E79565F47A5F}"/>
              </a:ext>
            </a:extLst>
          </p:cNvPr>
          <p:cNvSpPr/>
          <p:nvPr/>
        </p:nvSpPr>
        <p:spPr>
          <a:xfrm>
            <a:off x="408859" y="627990"/>
            <a:ext cx="3197225" cy="514350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ckwell"/>
                <a:ea typeface="+mn-ea"/>
                <a:cs typeface="Arial" panose="020B0604020202020204" pitchFamily="34" charset="0"/>
                <a:sym typeface="Helvetica Neue"/>
              </a:rPr>
              <a:t>Mayo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ckwell"/>
              <a:ea typeface="+mn-ea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8" name="Sev01">
            <a:extLst>
              <a:ext uri="{FF2B5EF4-FFF2-40B4-BE49-F238E27FC236}">
                <a16:creationId xmlns:a16="http://schemas.microsoft.com/office/drawing/2014/main" id="{5E279364-DCF3-7031-52F4-D9F1D9AB97CC}"/>
              </a:ext>
            </a:extLst>
          </p:cNvPr>
          <p:cNvSpPr/>
          <p:nvPr/>
        </p:nvSpPr>
        <p:spPr>
          <a:xfrm>
            <a:off x="4315333" y="627990"/>
            <a:ext cx="3198813" cy="514350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ckwell"/>
                <a:ea typeface="+mn-ea"/>
                <a:cs typeface="Arial" panose="020B0604020202020204" pitchFamily="34" charset="0"/>
                <a:sym typeface="Helvetica Neue"/>
              </a:rPr>
              <a:t>Whipped Dressing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ckwell"/>
              <a:ea typeface="+mn-ea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0" name="Sev01">
            <a:extLst>
              <a:ext uri="{FF2B5EF4-FFF2-40B4-BE49-F238E27FC236}">
                <a16:creationId xmlns:a16="http://schemas.microsoft.com/office/drawing/2014/main" id="{76CEAABC-C5DE-14E2-FA97-4D5782A5E0CD}"/>
              </a:ext>
            </a:extLst>
          </p:cNvPr>
          <p:cNvSpPr/>
          <p:nvPr/>
        </p:nvSpPr>
        <p:spPr>
          <a:xfrm>
            <a:off x="8386763" y="627990"/>
            <a:ext cx="3198813" cy="514350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ckwell"/>
                <a:ea typeface="+mn-ea"/>
                <a:cs typeface="Arial" panose="020B0604020202020204" pitchFamily="34" charset="0"/>
                <a:sym typeface="Helvetica Neue"/>
              </a:rPr>
              <a:t>Aioli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ckwell"/>
              <a:ea typeface="+mn-ea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F18D2-48FC-AC21-37F5-DF78B0027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8" y="1142340"/>
            <a:ext cx="3643746" cy="2593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2FEC49-ED21-8F24-9AAF-58F1ED3E6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88" y="3807573"/>
            <a:ext cx="3643745" cy="25939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345A95-93BA-FE36-A32C-3B2E52EE9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162" y="1142340"/>
            <a:ext cx="3775169" cy="25939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C69592-06A2-13EA-B95D-143F07400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162" y="3807573"/>
            <a:ext cx="3775169" cy="26285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2287713-6008-53B5-538E-CBB826205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853" y="1142340"/>
            <a:ext cx="3826415" cy="25939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0A4857-94A0-6AAD-A509-61CB8CCE9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5652" y="3785515"/>
            <a:ext cx="3792616" cy="2672619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6EFBBC3-F0AE-52F3-A174-7993EF486EEC}"/>
              </a:ext>
            </a:extLst>
          </p:cNvPr>
          <p:cNvCxnSpPr/>
          <p:nvPr/>
        </p:nvCxnSpPr>
        <p:spPr>
          <a:xfrm>
            <a:off x="2003298" y="1482090"/>
            <a:ext cx="0" cy="2078736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0DBB3A-E829-A68C-7DD3-2E4684ABB4E0}"/>
              </a:ext>
            </a:extLst>
          </p:cNvPr>
          <p:cNvCxnSpPr/>
          <p:nvPr/>
        </p:nvCxnSpPr>
        <p:spPr>
          <a:xfrm>
            <a:off x="1853946" y="1482090"/>
            <a:ext cx="0" cy="2078736"/>
          </a:xfrm>
          <a:prstGeom prst="line">
            <a:avLst/>
          </a:prstGeom>
          <a:ln w="9525"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DB34E09-A954-A592-1808-D30A6DF61595}"/>
              </a:ext>
            </a:extLst>
          </p:cNvPr>
          <p:cNvSpPr txBox="1"/>
          <p:nvPr/>
        </p:nvSpPr>
        <p:spPr>
          <a:xfrm>
            <a:off x="2001597" y="2676144"/>
            <a:ext cx="71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Price- 3.28</a:t>
            </a:r>
          </a:p>
          <a:p>
            <a:r>
              <a:rPr lang="en-US" sz="800"/>
              <a:t>RPI to Cat-96</a:t>
            </a:r>
            <a:endParaRPr lang="en-IN" sz="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A9F7D-DB84-E0F6-18FC-75A0116D0E61}"/>
              </a:ext>
            </a:extLst>
          </p:cNvPr>
          <p:cNvSpPr txBox="1"/>
          <p:nvPr/>
        </p:nvSpPr>
        <p:spPr>
          <a:xfrm>
            <a:off x="1161288" y="2676143"/>
            <a:ext cx="71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>
                <a:solidFill>
                  <a:srgbClr val="C00000"/>
                </a:solidFill>
              </a:rPr>
              <a:t>Price- 3.06</a:t>
            </a:r>
          </a:p>
          <a:p>
            <a:pPr algn="r"/>
            <a:r>
              <a:rPr lang="en-US" sz="800">
                <a:solidFill>
                  <a:srgbClr val="C00000"/>
                </a:solidFill>
              </a:rPr>
              <a:t>RPI to Cat-90</a:t>
            </a:r>
            <a:endParaRPr lang="en-IN" sz="800">
              <a:solidFill>
                <a:srgbClr val="C0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37E540-2E88-3BFE-0B0F-01F709FE98EF}"/>
              </a:ext>
            </a:extLst>
          </p:cNvPr>
          <p:cNvCxnSpPr/>
          <p:nvPr/>
        </p:nvCxnSpPr>
        <p:spPr>
          <a:xfrm>
            <a:off x="5996178" y="1482090"/>
            <a:ext cx="0" cy="2078736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99CA0D-CED7-80FA-0914-D2A98B645140}"/>
              </a:ext>
            </a:extLst>
          </p:cNvPr>
          <p:cNvCxnSpPr/>
          <p:nvPr/>
        </p:nvCxnSpPr>
        <p:spPr>
          <a:xfrm>
            <a:off x="5816346" y="1482090"/>
            <a:ext cx="0" cy="2078736"/>
          </a:xfrm>
          <a:prstGeom prst="line">
            <a:avLst/>
          </a:prstGeom>
          <a:ln w="9525"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823515-A348-B29C-A872-677CC472B84F}"/>
              </a:ext>
            </a:extLst>
          </p:cNvPr>
          <p:cNvSpPr txBox="1"/>
          <p:nvPr/>
        </p:nvSpPr>
        <p:spPr>
          <a:xfrm>
            <a:off x="5958917" y="2676144"/>
            <a:ext cx="71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Price-3.64</a:t>
            </a:r>
          </a:p>
          <a:p>
            <a:r>
              <a:rPr lang="en-US" sz="800"/>
              <a:t>RPI to Cat- 107</a:t>
            </a:r>
            <a:endParaRPr lang="en-IN" sz="8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26AC86-E973-C9EB-A3E7-0D01FF605D7A}"/>
              </a:ext>
            </a:extLst>
          </p:cNvPr>
          <p:cNvSpPr txBox="1"/>
          <p:nvPr/>
        </p:nvSpPr>
        <p:spPr>
          <a:xfrm>
            <a:off x="5118608" y="2676143"/>
            <a:ext cx="71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>
                <a:solidFill>
                  <a:srgbClr val="C00000"/>
                </a:solidFill>
              </a:rPr>
              <a:t>Price- 3.30</a:t>
            </a:r>
          </a:p>
          <a:p>
            <a:pPr algn="r"/>
            <a:r>
              <a:rPr lang="en-US" sz="800">
                <a:solidFill>
                  <a:srgbClr val="C00000"/>
                </a:solidFill>
              </a:rPr>
              <a:t>RPI to Cat- 97</a:t>
            </a:r>
            <a:endParaRPr lang="en-IN" sz="800">
              <a:solidFill>
                <a:srgbClr val="C00000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3E2A3DB-F440-FEAD-963E-E212CB8CB551}"/>
              </a:ext>
            </a:extLst>
          </p:cNvPr>
          <p:cNvCxnSpPr/>
          <p:nvPr/>
        </p:nvCxnSpPr>
        <p:spPr>
          <a:xfrm>
            <a:off x="9786493" y="1437640"/>
            <a:ext cx="0" cy="2078736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5FBF175-D673-1019-8FB0-853DA6379245}"/>
              </a:ext>
            </a:extLst>
          </p:cNvPr>
          <p:cNvCxnSpPr/>
          <p:nvPr/>
        </p:nvCxnSpPr>
        <p:spPr>
          <a:xfrm>
            <a:off x="9831451" y="1437640"/>
            <a:ext cx="0" cy="2078736"/>
          </a:xfrm>
          <a:prstGeom prst="line">
            <a:avLst/>
          </a:prstGeom>
          <a:ln w="9525"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607D205-5842-AB1B-0D07-DF814DC11EE4}"/>
              </a:ext>
            </a:extLst>
          </p:cNvPr>
          <p:cNvSpPr txBox="1"/>
          <p:nvPr/>
        </p:nvSpPr>
        <p:spPr>
          <a:xfrm>
            <a:off x="9081461" y="2676142"/>
            <a:ext cx="71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/>
              <a:t>Price- 6.04</a:t>
            </a:r>
          </a:p>
          <a:p>
            <a:pPr algn="r"/>
            <a:r>
              <a:rPr lang="en-US" sz="800"/>
              <a:t>RPI to Cat- 177</a:t>
            </a:r>
            <a:endParaRPr lang="en-IN" sz="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7F57FE-C49A-CCD4-85EE-EF2BE5FF271A}"/>
              </a:ext>
            </a:extLst>
          </p:cNvPr>
          <p:cNvSpPr txBox="1"/>
          <p:nvPr/>
        </p:nvSpPr>
        <p:spPr>
          <a:xfrm>
            <a:off x="9795277" y="2676141"/>
            <a:ext cx="71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C00000"/>
                </a:solidFill>
              </a:rPr>
              <a:t>Price- 6.09</a:t>
            </a:r>
          </a:p>
          <a:p>
            <a:r>
              <a:rPr lang="en-US" sz="800">
                <a:solidFill>
                  <a:srgbClr val="C00000"/>
                </a:solidFill>
              </a:rPr>
              <a:t>RPI to Cat- 179</a:t>
            </a:r>
            <a:endParaRPr lang="en-IN" sz="800">
              <a:solidFill>
                <a:srgbClr val="C00000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4BE4DB-6C1B-9571-7394-F0296253C77C}"/>
              </a:ext>
            </a:extLst>
          </p:cNvPr>
          <p:cNvCxnSpPr/>
          <p:nvPr/>
        </p:nvCxnSpPr>
        <p:spPr>
          <a:xfrm>
            <a:off x="1983374" y="4170426"/>
            <a:ext cx="0" cy="2078736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E3341BB-F72A-190F-D93F-C1C5E081779C}"/>
              </a:ext>
            </a:extLst>
          </p:cNvPr>
          <p:cNvCxnSpPr/>
          <p:nvPr/>
        </p:nvCxnSpPr>
        <p:spPr>
          <a:xfrm>
            <a:off x="1834022" y="4170426"/>
            <a:ext cx="0" cy="2078736"/>
          </a:xfrm>
          <a:prstGeom prst="line">
            <a:avLst/>
          </a:prstGeom>
          <a:ln w="9525"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B26FA0F-D7B2-8E24-23C6-8F4E32B66E3E}"/>
              </a:ext>
            </a:extLst>
          </p:cNvPr>
          <p:cNvCxnSpPr/>
          <p:nvPr/>
        </p:nvCxnSpPr>
        <p:spPr>
          <a:xfrm>
            <a:off x="5993892" y="4170426"/>
            <a:ext cx="0" cy="2078736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869B9E1-A3F3-A94A-13F5-2539324A7A16}"/>
              </a:ext>
            </a:extLst>
          </p:cNvPr>
          <p:cNvCxnSpPr/>
          <p:nvPr/>
        </p:nvCxnSpPr>
        <p:spPr>
          <a:xfrm>
            <a:off x="5814060" y="4170426"/>
            <a:ext cx="0" cy="2078736"/>
          </a:xfrm>
          <a:prstGeom prst="line">
            <a:avLst/>
          </a:prstGeom>
          <a:ln w="9525"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04FEB3A-77DA-C0F9-7AAC-CBB32B78D3B0}"/>
              </a:ext>
            </a:extLst>
          </p:cNvPr>
          <p:cNvCxnSpPr/>
          <p:nvPr/>
        </p:nvCxnSpPr>
        <p:spPr>
          <a:xfrm>
            <a:off x="9762109" y="4209288"/>
            <a:ext cx="0" cy="2078736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122699-9003-4D34-9CED-1348D89D43FF}"/>
              </a:ext>
            </a:extLst>
          </p:cNvPr>
          <p:cNvCxnSpPr/>
          <p:nvPr/>
        </p:nvCxnSpPr>
        <p:spPr>
          <a:xfrm>
            <a:off x="9807067" y="4209288"/>
            <a:ext cx="0" cy="2078736"/>
          </a:xfrm>
          <a:prstGeom prst="line">
            <a:avLst/>
          </a:prstGeom>
          <a:ln w="9525"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797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7689C-4550-D392-8085-4900D6778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>
            <a:extLst>
              <a:ext uri="{FF2B5EF4-FFF2-40B4-BE49-F238E27FC236}">
                <a16:creationId xmlns:a16="http://schemas.microsoft.com/office/drawing/2014/main" id="{1CAB21F7-FE2D-D81F-D8B6-C58D718E137A}"/>
              </a:ext>
            </a:extLst>
          </p:cNvPr>
          <p:cNvSpPr txBox="1">
            <a:spLocks/>
          </p:cNvSpPr>
          <p:nvPr/>
        </p:nvSpPr>
        <p:spPr>
          <a:xfrm>
            <a:off x="163789" y="67556"/>
            <a:ext cx="11681542" cy="61100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-64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PPG Level - Food Channel - Market Context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302DBD-8BD5-728D-D3D2-8BAE380A5A6B}"/>
              </a:ext>
            </a:extLst>
          </p:cNvPr>
          <p:cNvGrpSpPr/>
          <p:nvPr/>
        </p:nvGrpSpPr>
        <p:grpSpPr>
          <a:xfrm>
            <a:off x="142240" y="632839"/>
            <a:ext cx="10566400" cy="45719"/>
            <a:chOff x="142240" y="653388"/>
            <a:chExt cx="10566400" cy="4571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3B55A8D-E0E8-513B-EEE7-DBB4B4F09B9B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" y="673708"/>
              <a:ext cx="988568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672931F-05B1-DBA5-0CAD-0A69F393C4FB}"/>
                </a:ext>
              </a:extLst>
            </p:cNvPr>
            <p:cNvSpPr/>
            <p:nvPr/>
          </p:nvSpPr>
          <p:spPr>
            <a:xfrm>
              <a:off x="142240" y="653388"/>
              <a:ext cx="1158240" cy="4571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EB01E79-08BD-0D52-D0AF-48E63FD361BC}"/>
              </a:ext>
            </a:extLst>
          </p:cNvPr>
          <p:cNvSpPr txBox="1"/>
          <p:nvPr/>
        </p:nvSpPr>
        <p:spPr>
          <a:xfrm>
            <a:off x="-177823" y="721848"/>
            <a:ext cx="73788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Summary of change in market share and price across brands  variants X PPG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E7A9A3-D5F8-C53D-BDAC-A245FC7C42F2}"/>
              </a:ext>
            </a:extLst>
          </p:cNvPr>
          <p:cNvSpPr/>
          <p:nvPr/>
        </p:nvSpPr>
        <p:spPr>
          <a:xfrm>
            <a:off x="9221148" y="1096042"/>
            <a:ext cx="2633929" cy="397125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70% of the total PPGs value is in jars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Within Jars, 30 Oz </a:t>
            </a:r>
            <a:r>
              <a:rPr lang="en-IN" sz="1200" dirty="0">
                <a:solidFill>
                  <a:prstClr val="black"/>
                </a:solidFill>
                <a:latin typeface="Aptos" panose="02110004020202020204"/>
              </a:rPr>
              <a:t>has the largest val. share at 53%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1200" dirty="0">
                <a:solidFill>
                  <a:prstClr val="black"/>
                </a:solidFill>
                <a:latin typeface="Aptos" panose="02110004020202020204"/>
              </a:rPr>
              <a:t>Squeezy bottles have 23% share in food and are relatively expensive than jars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1200" dirty="0">
                <a:solidFill>
                  <a:prstClr val="black"/>
                </a:solidFill>
                <a:latin typeface="Aptos" panose="02110004020202020204"/>
              </a:rPr>
              <a:t>Within Squeezy bottles, 18-22 Oz has a share of 16% and is declining across variants, possibly due to price increase in the range of 4.5%-8%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1200" dirty="0">
                <a:solidFill>
                  <a:prstClr val="black"/>
                </a:solidFill>
                <a:latin typeface="Aptos" panose="02110004020202020204"/>
              </a:rPr>
              <a:t>Almost all PPGs in Whipped Dressing are declining 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54516D-8712-C91A-C922-0BCC79BE1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53080"/>
              </p:ext>
            </p:extLst>
          </p:nvPr>
        </p:nvGraphicFramePr>
        <p:xfrm>
          <a:off x="240562" y="1096042"/>
          <a:ext cx="8601688" cy="5373586"/>
        </p:xfrm>
        <a:graphic>
          <a:graphicData uri="http://schemas.openxmlformats.org/drawingml/2006/table">
            <a:tbl>
              <a:tblPr/>
              <a:tblGrid>
                <a:gridCol w="1429151">
                  <a:extLst>
                    <a:ext uri="{9D8B030D-6E8A-4147-A177-3AD203B41FA5}">
                      <a16:colId xmlns:a16="http://schemas.microsoft.com/office/drawing/2014/main" val="2109617103"/>
                    </a:ext>
                  </a:extLst>
                </a:gridCol>
                <a:gridCol w="2111594">
                  <a:extLst>
                    <a:ext uri="{9D8B030D-6E8A-4147-A177-3AD203B41FA5}">
                      <a16:colId xmlns:a16="http://schemas.microsoft.com/office/drawing/2014/main" val="2004894533"/>
                    </a:ext>
                  </a:extLst>
                </a:gridCol>
                <a:gridCol w="1606647">
                  <a:extLst>
                    <a:ext uri="{9D8B030D-6E8A-4147-A177-3AD203B41FA5}">
                      <a16:colId xmlns:a16="http://schemas.microsoft.com/office/drawing/2014/main" val="1027570083"/>
                    </a:ext>
                  </a:extLst>
                </a:gridCol>
                <a:gridCol w="863574">
                  <a:extLst>
                    <a:ext uri="{9D8B030D-6E8A-4147-A177-3AD203B41FA5}">
                      <a16:colId xmlns:a16="http://schemas.microsoft.com/office/drawing/2014/main" val="783517527"/>
                    </a:ext>
                  </a:extLst>
                </a:gridCol>
                <a:gridCol w="863574">
                  <a:extLst>
                    <a:ext uri="{9D8B030D-6E8A-4147-A177-3AD203B41FA5}">
                      <a16:colId xmlns:a16="http://schemas.microsoft.com/office/drawing/2014/main" val="977183333"/>
                    </a:ext>
                  </a:extLst>
                </a:gridCol>
                <a:gridCol w="863574">
                  <a:extLst>
                    <a:ext uri="{9D8B030D-6E8A-4147-A177-3AD203B41FA5}">
                      <a16:colId xmlns:a16="http://schemas.microsoft.com/office/drawing/2014/main" val="2895745752"/>
                    </a:ext>
                  </a:extLst>
                </a:gridCol>
                <a:gridCol w="863574">
                  <a:extLst>
                    <a:ext uri="{9D8B030D-6E8A-4147-A177-3AD203B41FA5}">
                      <a16:colId xmlns:a16="http://schemas.microsoft.com/office/drawing/2014/main" val="281452676"/>
                    </a:ext>
                  </a:extLst>
                </a:gridCol>
              </a:tblGrid>
              <a:tr h="39066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Variant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Brand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PPG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Val. MS%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MS% Change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Avg Price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Price% Change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165520"/>
                  </a:ext>
                </a:extLst>
              </a:tr>
              <a:tr h="19931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Hellmanns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15Oz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4264646"/>
                  </a:ext>
                </a:extLst>
              </a:tr>
              <a:tr h="19931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15Oz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811403"/>
                  </a:ext>
                </a:extLst>
              </a:tr>
              <a:tr h="19931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Private Label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15Oz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3.62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-2.5%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009392"/>
                  </a:ext>
                </a:extLst>
              </a:tr>
              <a:tr h="19931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Dukes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30Oz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479952"/>
                  </a:ext>
                </a:extLst>
              </a:tr>
              <a:tr h="19931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Hellmanns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30Oz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3.06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991840"/>
                  </a:ext>
                </a:extLst>
              </a:tr>
              <a:tr h="19931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30Oz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575002"/>
                  </a:ext>
                </a:extLst>
              </a:tr>
              <a:tr h="19931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Private Label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30Oz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1.97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-1.1%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793721"/>
                  </a:ext>
                </a:extLst>
              </a:tr>
              <a:tr h="19931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Hellmanns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48Oz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2.95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309584"/>
                  </a:ext>
                </a:extLst>
              </a:tr>
              <a:tr h="19931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48Oz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610600"/>
                  </a:ext>
                </a:extLst>
              </a:tr>
              <a:tr h="19931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Hellmanns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8Oz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7.83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611462"/>
                  </a:ext>
                </a:extLst>
              </a:tr>
              <a:tr h="19931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Hellmanns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Other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8.67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338768"/>
                  </a:ext>
                </a:extLst>
              </a:tr>
              <a:tr h="19931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Other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11022"/>
                  </a:ext>
                </a:extLst>
              </a:tr>
              <a:tr h="19931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Restofcategory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Other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091682"/>
                  </a:ext>
                </a:extLst>
              </a:tr>
              <a:tr h="19931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Hellmanns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12Oz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721781"/>
                  </a:ext>
                </a:extLst>
              </a:tr>
              <a:tr h="19931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12Oz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207202"/>
                  </a:ext>
                </a:extLst>
              </a:tr>
              <a:tr h="19931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Dukes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18 To 22Oz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4.08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-2.2%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473507"/>
                  </a:ext>
                </a:extLst>
              </a:tr>
              <a:tr h="19931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Hellmanns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18 To 22Oz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763804"/>
                  </a:ext>
                </a:extLst>
              </a:tr>
              <a:tr h="19931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18 To 22Oz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683073"/>
                  </a:ext>
                </a:extLst>
              </a:tr>
              <a:tr h="19931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Private Label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18 To 22Oz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4650401"/>
                  </a:ext>
                </a:extLst>
              </a:tr>
              <a:tr h="19931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Whipped Dressing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15Oz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5.83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491414"/>
                  </a:ext>
                </a:extLst>
              </a:tr>
              <a:tr h="19931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Whipped Dressing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30Oz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3.03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514879"/>
                  </a:ext>
                </a:extLst>
              </a:tr>
              <a:tr h="19931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Whipped Dressing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48Oz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978799"/>
                  </a:ext>
                </a:extLst>
              </a:tr>
              <a:tr h="19931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Whipped Dressing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12Oz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279580"/>
                  </a:ext>
                </a:extLst>
              </a:tr>
              <a:tr h="19931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Whipped Dressing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18 To 22Oz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-1.6%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948711"/>
                  </a:ext>
                </a:extLst>
              </a:tr>
              <a:tr h="199317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Aioli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Mccormick Aioli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30Oz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0132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30CBF7-93D8-F0B5-21D2-D195A6595A38}"/>
              </a:ext>
            </a:extLst>
          </p:cNvPr>
          <p:cNvSpPr txBox="1"/>
          <p:nvPr/>
        </p:nvSpPr>
        <p:spPr>
          <a:xfrm>
            <a:off x="9226020" y="5189178"/>
            <a:ext cx="26241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Please note: </a:t>
            </a:r>
            <a:r>
              <a:rPr kumimoji="0" lang="en-IN" sz="1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All non-KHC PPGs contributing &lt; </a:t>
            </a:r>
            <a:r>
              <a:rPr lang="en-IN" sz="1000" i="1">
                <a:solidFill>
                  <a:prstClr val="black"/>
                </a:solidFill>
                <a:latin typeface="Aptos" panose="02110004020202020204"/>
              </a:rPr>
              <a:t>1</a:t>
            </a:r>
            <a:r>
              <a:rPr kumimoji="0" lang="en-IN" sz="1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% to the overall channel have been excluded from representation on the slides. For KHC brands, all PPG contributing more than 0.5% to the respective brands have been shown.</a:t>
            </a:r>
          </a:p>
        </p:txBody>
      </p:sp>
    </p:spTree>
    <p:extLst>
      <p:ext uri="{BB962C8B-B14F-4D97-AF65-F5344CB8AC3E}">
        <p14:creationId xmlns:p14="http://schemas.microsoft.com/office/powerpoint/2010/main" val="1844151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C4F75-C9E8-250F-7B58-083948B0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EB7A0CA-AC07-3DDF-4921-73D030D3B7E5}"/>
              </a:ext>
            </a:extLst>
          </p:cNvPr>
          <p:cNvSpPr/>
          <p:nvPr/>
        </p:nvSpPr>
        <p:spPr>
          <a:xfrm>
            <a:off x="10169518" y="851672"/>
            <a:ext cx="1332134" cy="49057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D8DF05-0C65-7DAA-ECB6-489CC8E01A29}"/>
              </a:ext>
            </a:extLst>
          </p:cNvPr>
          <p:cNvSpPr/>
          <p:nvPr/>
        </p:nvSpPr>
        <p:spPr>
          <a:xfrm>
            <a:off x="8351441" y="858010"/>
            <a:ext cx="1818077" cy="4893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2CB859-6826-DB9F-3F62-93A87896C3E1}"/>
              </a:ext>
            </a:extLst>
          </p:cNvPr>
          <p:cNvSpPr/>
          <p:nvPr/>
        </p:nvSpPr>
        <p:spPr>
          <a:xfrm>
            <a:off x="7897844" y="851672"/>
            <a:ext cx="453597" cy="48931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A9EE6D-DE26-3ACA-6DDC-584A8E36D292}"/>
              </a:ext>
            </a:extLst>
          </p:cNvPr>
          <p:cNvSpPr/>
          <p:nvPr/>
        </p:nvSpPr>
        <p:spPr>
          <a:xfrm>
            <a:off x="6565833" y="851672"/>
            <a:ext cx="1332011" cy="4893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3C7E76-1A39-CB7D-6CAC-DB5E2E57F321}"/>
              </a:ext>
            </a:extLst>
          </p:cNvPr>
          <p:cNvSpPr/>
          <p:nvPr/>
        </p:nvSpPr>
        <p:spPr>
          <a:xfrm>
            <a:off x="5626171" y="851672"/>
            <a:ext cx="939662" cy="4893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9F67EC-BF52-C2D5-9A49-8168F56079AF}"/>
              </a:ext>
            </a:extLst>
          </p:cNvPr>
          <p:cNvSpPr/>
          <p:nvPr/>
        </p:nvSpPr>
        <p:spPr>
          <a:xfrm>
            <a:off x="4673353" y="851672"/>
            <a:ext cx="952817" cy="4893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B41409-DA3B-B097-1399-AFD8B8B9E169}"/>
              </a:ext>
            </a:extLst>
          </p:cNvPr>
          <p:cNvSpPr/>
          <p:nvPr/>
        </p:nvSpPr>
        <p:spPr>
          <a:xfrm>
            <a:off x="2921451" y="851672"/>
            <a:ext cx="1791154" cy="4893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8B8DB3-9D7A-1C35-267B-606631F036A0}"/>
              </a:ext>
            </a:extLst>
          </p:cNvPr>
          <p:cNvSpPr/>
          <p:nvPr/>
        </p:nvSpPr>
        <p:spPr>
          <a:xfrm>
            <a:off x="1631482" y="851672"/>
            <a:ext cx="1289969" cy="4893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E01FFA-AE4D-1118-EC79-AD5B4875162A}"/>
              </a:ext>
            </a:extLst>
          </p:cNvPr>
          <p:cNvSpPr/>
          <p:nvPr/>
        </p:nvSpPr>
        <p:spPr>
          <a:xfrm>
            <a:off x="1075090" y="851672"/>
            <a:ext cx="556392" cy="4893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0E37CD9-93A1-4E2E-34D6-4EED637625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0451580"/>
              </p:ext>
            </p:extLst>
          </p:nvPr>
        </p:nvGraphicFramePr>
        <p:xfrm>
          <a:off x="982378" y="1559497"/>
          <a:ext cx="10659015" cy="3278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4BCF380D-EF8F-5258-D741-8A46BE92B2F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BCF380D-EF8F-5258-D741-8A46BE92B2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3">
            <a:extLst>
              <a:ext uri="{FF2B5EF4-FFF2-40B4-BE49-F238E27FC236}">
                <a16:creationId xmlns:a16="http://schemas.microsoft.com/office/drawing/2014/main" id="{759EE017-38EE-241D-63A5-EBD79B6018B2}"/>
              </a:ext>
            </a:extLst>
          </p:cNvPr>
          <p:cNvSpPr txBox="1">
            <a:spLocks/>
          </p:cNvSpPr>
          <p:nvPr/>
        </p:nvSpPr>
        <p:spPr>
          <a:xfrm>
            <a:off x="142240" y="87016"/>
            <a:ext cx="11681542" cy="61100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-64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Food: Mayo </a:t>
            </a:r>
            <a:r>
              <a:rPr lang="en-GB" sz="2400" b="1" spc="-64">
                <a:solidFill>
                  <a:srgbClr val="4472C4">
                    <a:lumMod val="50000"/>
                  </a:srgbClr>
                </a:solidFill>
                <a:latin typeface="Rockwell"/>
                <a:cs typeface="Arial" panose="020B0604020202020204" pitchFamily="34" charset="0"/>
              </a:rPr>
              <a:t>&amp; WD</a:t>
            </a:r>
            <a:r>
              <a:rPr kumimoji="0" lang="en-GB" sz="2400" b="1" i="0" u="none" strike="noStrike" kern="1200" cap="none" spc="-64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 30 Oz Jar face maximum risk and needs to cut price 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4A33D38-69BA-55C9-6955-D16DB349B001}"/>
              </a:ext>
            </a:extLst>
          </p:cNvPr>
          <p:cNvGrpSpPr/>
          <p:nvPr/>
        </p:nvGrpSpPr>
        <p:grpSpPr>
          <a:xfrm>
            <a:off x="142240" y="667026"/>
            <a:ext cx="10566400" cy="45719"/>
            <a:chOff x="142240" y="653388"/>
            <a:chExt cx="10566400" cy="45719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A0B046D-3FD0-4A29-CD65-B350F870109E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" y="673708"/>
              <a:ext cx="988568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49ACC0CF-7A49-B00C-F6D4-AECEF134F127}"/>
                </a:ext>
              </a:extLst>
            </p:cNvPr>
            <p:cNvSpPr/>
            <p:nvPr/>
          </p:nvSpPr>
          <p:spPr>
            <a:xfrm>
              <a:off x="142240" y="653388"/>
              <a:ext cx="1158240" cy="4571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D144B29-B0C7-9897-3D09-33F8BEFB8D83}"/>
              </a:ext>
            </a:extLst>
          </p:cNvPr>
          <p:cNvSpPr/>
          <p:nvPr/>
        </p:nvSpPr>
        <p:spPr>
          <a:xfrm>
            <a:off x="228764" y="5831737"/>
            <a:ext cx="11412629" cy="53496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Kraft’s 30 Oz variant is facing the maximum risk of loss of share. Dukes in the same price range has a better CSF and a slightly better MCV. Similar competition from Hellman’s as well. This PPG requires price cut to protect loss of share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Kraft should consider expanding presence of Aioli in 30oz Jars – at a </a:t>
            </a:r>
          </a:p>
        </p:txBody>
      </p:sp>
      <p:sp>
        <p:nvSpPr>
          <p:cNvPr id="10" name="Rounded Rectangle 54">
            <a:extLst>
              <a:ext uri="{FF2B5EF4-FFF2-40B4-BE49-F238E27FC236}">
                <a16:creationId xmlns:a16="http://schemas.microsoft.com/office/drawing/2014/main" id="{665074EA-E6D0-FE5D-7870-A55069ED8F4F}"/>
              </a:ext>
            </a:extLst>
          </p:cNvPr>
          <p:cNvSpPr/>
          <p:nvPr/>
        </p:nvSpPr>
        <p:spPr>
          <a:xfrm>
            <a:off x="200512" y="2126418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MCV</a:t>
            </a:r>
          </a:p>
        </p:txBody>
      </p:sp>
      <p:sp>
        <p:nvSpPr>
          <p:cNvPr id="11" name="Rounded Rectangle 54">
            <a:extLst>
              <a:ext uri="{FF2B5EF4-FFF2-40B4-BE49-F238E27FC236}">
                <a16:creationId xmlns:a16="http://schemas.microsoft.com/office/drawing/2014/main" id="{2DFA5AFA-DA00-3741-2AF4-453BB3B5C1A8}"/>
              </a:ext>
            </a:extLst>
          </p:cNvPr>
          <p:cNvSpPr/>
          <p:nvPr/>
        </p:nvSpPr>
        <p:spPr>
          <a:xfrm>
            <a:off x="200512" y="3291684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CSF</a:t>
            </a:r>
          </a:p>
        </p:txBody>
      </p:sp>
      <p:sp>
        <p:nvSpPr>
          <p:cNvPr id="12" name="Rounded Rectangle 54">
            <a:extLst>
              <a:ext uri="{FF2B5EF4-FFF2-40B4-BE49-F238E27FC236}">
                <a16:creationId xmlns:a16="http://schemas.microsoft.com/office/drawing/2014/main" id="{A07C64E2-2F1E-BB7E-7DA6-DAB436FEF17C}"/>
              </a:ext>
            </a:extLst>
          </p:cNvPr>
          <p:cNvSpPr/>
          <p:nvPr/>
        </p:nvSpPr>
        <p:spPr>
          <a:xfrm>
            <a:off x="200512" y="3913735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Price</a:t>
            </a:r>
          </a:p>
        </p:txBody>
      </p:sp>
      <p:sp>
        <p:nvSpPr>
          <p:cNvPr id="13" name="Rounded Rectangle 54">
            <a:extLst>
              <a:ext uri="{FF2B5EF4-FFF2-40B4-BE49-F238E27FC236}">
                <a16:creationId xmlns:a16="http://schemas.microsoft.com/office/drawing/2014/main" id="{C5F8DDE3-A952-105D-03F2-6A7691F6B0ED}"/>
              </a:ext>
            </a:extLst>
          </p:cNvPr>
          <p:cNvSpPr/>
          <p:nvPr/>
        </p:nvSpPr>
        <p:spPr>
          <a:xfrm>
            <a:off x="200512" y="5392800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MSP</a:t>
            </a:r>
          </a:p>
        </p:txBody>
      </p:sp>
      <p:sp>
        <p:nvSpPr>
          <p:cNvPr id="15" name="Rounded Rectangle 54">
            <a:extLst>
              <a:ext uri="{FF2B5EF4-FFF2-40B4-BE49-F238E27FC236}">
                <a16:creationId xmlns:a16="http://schemas.microsoft.com/office/drawing/2014/main" id="{0CDFB1A5-ACA5-80BF-83E0-9B5A951813C6}"/>
              </a:ext>
            </a:extLst>
          </p:cNvPr>
          <p:cNvSpPr/>
          <p:nvPr/>
        </p:nvSpPr>
        <p:spPr>
          <a:xfrm>
            <a:off x="200512" y="5027039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C.MS</a:t>
            </a:r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A257C3E1-5746-FC83-D2D2-BCBCA6EA4023}"/>
              </a:ext>
            </a:extLst>
          </p:cNvPr>
          <p:cNvSpPr/>
          <p:nvPr/>
        </p:nvSpPr>
        <p:spPr>
          <a:xfrm>
            <a:off x="2188403" y="2088879"/>
            <a:ext cx="161005" cy="15198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401E07BC-E79B-2D8C-B5C0-BB0EB76867A9}"/>
              </a:ext>
            </a:extLst>
          </p:cNvPr>
          <p:cNvSpPr/>
          <p:nvPr/>
        </p:nvSpPr>
        <p:spPr>
          <a:xfrm>
            <a:off x="10753255" y="1650926"/>
            <a:ext cx="161005" cy="15198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B4D756AB-2C11-BCD4-0858-40474273F49D}"/>
              </a:ext>
            </a:extLst>
          </p:cNvPr>
          <p:cNvSpPr/>
          <p:nvPr/>
        </p:nvSpPr>
        <p:spPr>
          <a:xfrm>
            <a:off x="3998466" y="2512243"/>
            <a:ext cx="161005" cy="15198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Star: 5 Points 39">
            <a:extLst>
              <a:ext uri="{FF2B5EF4-FFF2-40B4-BE49-F238E27FC236}">
                <a16:creationId xmlns:a16="http://schemas.microsoft.com/office/drawing/2014/main" id="{B6671FA6-727D-A677-537F-2C2E4B63D1D3}"/>
              </a:ext>
            </a:extLst>
          </p:cNvPr>
          <p:cNvSpPr/>
          <p:nvPr/>
        </p:nvSpPr>
        <p:spPr>
          <a:xfrm>
            <a:off x="5329145" y="2480733"/>
            <a:ext cx="161005" cy="15198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3353A5-D78C-063F-E7F1-F246F3672930}"/>
              </a:ext>
            </a:extLst>
          </p:cNvPr>
          <p:cNvSpPr/>
          <p:nvPr/>
        </p:nvSpPr>
        <p:spPr>
          <a:xfrm>
            <a:off x="1459831" y="933016"/>
            <a:ext cx="6875015" cy="2006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>
                <a:solidFill>
                  <a:sysClr val="windowText" lastClr="000000"/>
                </a:solidFill>
              </a:rPr>
              <a:t>Mayo</a:t>
            </a:r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02F7E002-896A-A9A3-90E4-7B07D4C4328D}"/>
              </a:ext>
            </a:extLst>
          </p:cNvPr>
          <p:cNvSpPr/>
          <p:nvPr/>
        </p:nvSpPr>
        <p:spPr>
          <a:xfrm>
            <a:off x="6254413" y="1770213"/>
            <a:ext cx="161005" cy="15198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35FADA99-E42B-A29E-B057-2AFA33DE6194}"/>
              </a:ext>
            </a:extLst>
          </p:cNvPr>
          <p:cNvSpPr/>
          <p:nvPr/>
        </p:nvSpPr>
        <p:spPr>
          <a:xfrm>
            <a:off x="7569890" y="2122268"/>
            <a:ext cx="161005" cy="15198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F29A439-F0AC-21D4-67B3-C76787437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051648"/>
              </p:ext>
            </p:extLst>
          </p:nvPr>
        </p:nvGraphicFramePr>
        <p:xfrm>
          <a:off x="1157618" y="4959784"/>
          <a:ext cx="10344043" cy="7047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9741">
                  <a:extLst>
                    <a:ext uri="{9D8B030D-6E8A-4147-A177-3AD203B41FA5}">
                      <a16:colId xmlns:a16="http://schemas.microsoft.com/office/drawing/2014/main" val="1295729181"/>
                    </a:ext>
                  </a:extLst>
                </a:gridCol>
                <a:gridCol w="449741">
                  <a:extLst>
                    <a:ext uri="{9D8B030D-6E8A-4147-A177-3AD203B41FA5}">
                      <a16:colId xmlns:a16="http://schemas.microsoft.com/office/drawing/2014/main" val="4024436755"/>
                    </a:ext>
                  </a:extLst>
                </a:gridCol>
                <a:gridCol w="449741">
                  <a:extLst>
                    <a:ext uri="{9D8B030D-6E8A-4147-A177-3AD203B41FA5}">
                      <a16:colId xmlns:a16="http://schemas.microsoft.com/office/drawing/2014/main" val="2402481347"/>
                    </a:ext>
                  </a:extLst>
                </a:gridCol>
                <a:gridCol w="449741">
                  <a:extLst>
                    <a:ext uri="{9D8B030D-6E8A-4147-A177-3AD203B41FA5}">
                      <a16:colId xmlns:a16="http://schemas.microsoft.com/office/drawing/2014/main" val="3438543127"/>
                    </a:ext>
                  </a:extLst>
                </a:gridCol>
                <a:gridCol w="449741">
                  <a:extLst>
                    <a:ext uri="{9D8B030D-6E8A-4147-A177-3AD203B41FA5}">
                      <a16:colId xmlns:a16="http://schemas.microsoft.com/office/drawing/2014/main" val="1203438778"/>
                    </a:ext>
                  </a:extLst>
                </a:gridCol>
                <a:gridCol w="449741">
                  <a:extLst>
                    <a:ext uri="{9D8B030D-6E8A-4147-A177-3AD203B41FA5}">
                      <a16:colId xmlns:a16="http://schemas.microsoft.com/office/drawing/2014/main" val="2327241171"/>
                    </a:ext>
                  </a:extLst>
                </a:gridCol>
                <a:gridCol w="449741">
                  <a:extLst>
                    <a:ext uri="{9D8B030D-6E8A-4147-A177-3AD203B41FA5}">
                      <a16:colId xmlns:a16="http://schemas.microsoft.com/office/drawing/2014/main" val="4261651823"/>
                    </a:ext>
                  </a:extLst>
                </a:gridCol>
                <a:gridCol w="449741">
                  <a:extLst>
                    <a:ext uri="{9D8B030D-6E8A-4147-A177-3AD203B41FA5}">
                      <a16:colId xmlns:a16="http://schemas.microsoft.com/office/drawing/2014/main" val="2026714057"/>
                    </a:ext>
                  </a:extLst>
                </a:gridCol>
                <a:gridCol w="449741">
                  <a:extLst>
                    <a:ext uri="{9D8B030D-6E8A-4147-A177-3AD203B41FA5}">
                      <a16:colId xmlns:a16="http://schemas.microsoft.com/office/drawing/2014/main" val="114893076"/>
                    </a:ext>
                  </a:extLst>
                </a:gridCol>
                <a:gridCol w="449741">
                  <a:extLst>
                    <a:ext uri="{9D8B030D-6E8A-4147-A177-3AD203B41FA5}">
                      <a16:colId xmlns:a16="http://schemas.microsoft.com/office/drawing/2014/main" val="2646251926"/>
                    </a:ext>
                  </a:extLst>
                </a:gridCol>
                <a:gridCol w="449741">
                  <a:extLst>
                    <a:ext uri="{9D8B030D-6E8A-4147-A177-3AD203B41FA5}">
                      <a16:colId xmlns:a16="http://schemas.microsoft.com/office/drawing/2014/main" val="782834557"/>
                    </a:ext>
                  </a:extLst>
                </a:gridCol>
                <a:gridCol w="449741">
                  <a:extLst>
                    <a:ext uri="{9D8B030D-6E8A-4147-A177-3AD203B41FA5}">
                      <a16:colId xmlns:a16="http://schemas.microsoft.com/office/drawing/2014/main" val="2511947267"/>
                    </a:ext>
                  </a:extLst>
                </a:gridCol>
                <a:gridCol w="449741">
                  <a:extLst>
                    <a:ext uri="{9D8B030D-6E8A-4147-A177-3AD203B41FA5}">
                      <a16:colId xmlns:a16="http://schemas.microsoft.com/office/drawing/2014/main" val="1752550737"/>
                    </a:ext>
                  </a:extLst>
                </a:gridCol>
                <a:gridCol w="449741">
                  <a:extLst>
                    <a:ext uri="{9D8B030D-6E8A-4147-A177-3AD203B41FA5}">
                      <a16:colId xmlns:a16="http://schemas.microsoft.com/office/drawing/2014/main" val="530775796"/>
                    </a:ext>
                  </a:extLst>
                </a:gridCol>
                <a:gridCol w="449741">
                  <a:extLst>
                    <a:ext uri="{9D8B030D-6E8A-4147-A177-3AD203B41FA5}">
                      <a16:colId xmlns:a16="http://schemas.microsoft.com/office/drawing/2014/main" val="3254313732"/>
                    </a:ext>
                  </a:extLst>
                </a:gridCol>
                <a:gridCol w="449741">
                  <a:extLst>
                    <a:ext uri="{9D8B030D-6E8A-4147-A177-3AD203B41FA5}">
                      <a16:colId xmlns:a16="http://schemas.microsoft.com/office/drawing/2014/main" val="3596313890"/>
                    </a:ext>
                  </a:extLst>
                </a:gridCol>
                <a:gridCol w="449741">
                  <a:extLst>
                    <a:ext uri="{9D8B030D-6E8A-4147-A177-3AD203B41FA5}">
                      <a16:colId xmlns:a16="http://schemas.microsoft.com/office/drawing/2014/main" val="3885551839"/>
                    </a:ext>
                  </a:extLst>
                </a:gridCol>
                <a:gridCol w="449741">
                  <a:extLst>
                    <a:ext uri="{9D8B030D-6E8A-4147-A177-3AD203B41FA5}">
                      <a16:colId xmlns:a16="http://schemas.microsoft.com/office/drawing/2014/main" val="3838880280"/>
                    </a:ext>
                  </a:extLst>
                </a:gridCol>
                <a:gridCol w="449741">
                  <a:extLst>
                    <a:ext uri="{9D8B030D-6E8A-4147-A177-3AD203B41FA5}">
                      <a16:colId xmlns:a16="http://schemas.microsoft.com/office/drawing/2014/main" val="1273735711"/>
                    </a:ext>
                  </a:extLst>
                </a:gridCol>
                <a:gridCol w="449741">
                  <a:extLst>
                    <a:ext uri="{9D8B030D-6E8A-4147-A177-3AD203B41FA5}">
                      <a16:colId xmlns:a16="http://schemas.microsoft.com/office/drawing/2014/main" val="903875830"/>
                    </a:ext>
                  </a:extLst>
                </a:gridCol>
                <a:gridCol w="449741">
                  <a:extLst>
                    <a:ext uri="{9D8B030D-6E8A-4147-A177-3AD203B41FA5}">
                      <a16:colId xmlns:a16="http://schemas.microsoft.com/office/drawing/2014/main" val="1853126098"/>
                    </a:ext>
                  </a:extLst>
                </a:gridCol>
                <a:gridCol w="449741">
                  <a:extLst>
                    <a:ext uri="{9D8B030D-6E8A-4147-A177-3AD203B41FA5}">
                      <a16:colId xmlns:a16="http://schemas.microsoft.com/office/drawing/2014/main" val="2694945667"/>
                    </a:ext>
                  </a:extLst>
                </a:gridCol>
                <a:gridCol w="449741">
                  <a:extLst>
                    <a:ext uri="{9D8B030D-6E8A-4147-A177-3AD203B41FA5}">
                      <a16:colId xmlns:a16="http://schemas.microsoft.com/office/drawing/2014/main" val="4232404724"/>
                    </a:ext>
                  </a:extLst>
                </a:gridCol>
              </a:tblGrid>
              <a:tr h="35238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>
                          <a:effectLst/>
                        </a:rPr>
                        <a:t>1.0%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>
                          <a:effectLst/>
                        </a:rPr>
                        <a:t>3.3%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>
                          <a:effectLst/>
                        </a:rPr>
                        <a:t>0.3%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>
                          <a:effectLst/>
                        </a:rPr>
                        <a:t>1.5%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>
                          <a:effectLst/>
                        </a:rPr>
                        <a:t>5.5%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>
                          <a:effectLst/>
                        </a:rPr>
                        <a:t>24.7%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>
                          <a:effectLst/>
                        </a:rPr>
                        <a:t>5.0%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>
                          <a:effectLst/>
                        </a:rPr>
                        <a:t>6.7%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>
                          <a:effectLst/>
                        </a:rPr>
                        <a:t>3.1%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>
                          <a:effectLst/>
                        </a:rPr>
                        <a:t>0.1%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>
                          <a:effectLst/>
                        </a:rPr>
                        <a:t>3.9%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>
                          <a:effectLst/>
                        </a:rPr>
                        <a:t>1.3%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>
                          <a:effectLst/>
                        </a:rPr>
                        <a:t>2.2%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>
                          <a:effectLst/>
                        </a:rPr>
                        <a:t>8.5%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>
                          <a:effectLst/>
                        </a:rPr>
                        <a:t>2.1%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>
                          <a:effectLst/>
                        </a:rPr>
                        <a:t>1.1%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>
                          <a:effectLst/>
                        </a:rPr>
                        <a:t>1.6%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>
                          <a:effectLst/>
                        </a:rPr>
                        <a:t>7.4%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>
                          <a:effectLst/>
                        </a:rPr>
                        <a:t>1.3%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>
                          <a:effectLst/>
                        </a:rPr>
                        <a:t>1.1%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>
                          <a:effectLst/>
                        </a:rPr>
                        <a:t>1.5%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>
                          <a:effectLst/>
                        </a:rPr>
                        <a:t>0.6%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u="none" strike="noStrike">
                          <a:effectLst/>
                        </a:rPr>
                        <a:t>0.6%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88070430"/>
                  </a:ext>
                </a:extLst>
              </a:tr>
              <a:tr h="35238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effectLst/>
                        </a:rPr>
                        <a:t>0.01%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effectLst/>
                        </a:rPr>
                        <a:t>0.25%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effectLst/>
                        </a:rPr>
                        <a:t>-0.02%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effectLst/>
                        </a:rPr>
                        <a:t>0.01%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effectLst/>
                        </a:rPr>
                        <a:t>0.05%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effectLst/>
                        </a:rPr>
                        <a:t>-0.25%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effectLst/>
                        </a:rPr>
                        <a:t>-0.35%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effectLst/>
                        </a:rPr>
                        <a:t>0.01%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effectLst/>
                        </a:rPr>
                        <a:t>0.01%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effectLst/>
                        </a:rPr>
                        <a:t>-0.01%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effectLst/>
                        </a:rPr>
                        <a:t>0.28%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effectLst/>
                        </a:rPr>
                        <a:t>-0.01%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effectLst/>
                        </a:rPr>
                        <a:t>0.02%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effectLst/>
                        </a:rPr>
                        <a:t>0.16%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effectLst/>
                        </a:rPr>
                        <a:t>-0.02%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effectLst/>
                        </a:rPr>
                        <a:t>-0.28%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effectLst/>
                        </a:rPr>
                        <a:t>-0.11%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15" marR="5715" marT="5715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effectLst/>
                        </a:rPr>
                        <a:t>-0.36%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15" marR="5715" marT="5715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effectLst/>
                        </a:rPr>
                        <a:t>0.02%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15" marR="5715" marT="571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effectLst/>
                        </a:rPr>
                        <a:t>-0.10%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715" marR="5715" marT="5715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effectLst/>
                        </a:rPr>
                        <a:t>-0.08%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effectLst/>
                        </a:rPr>
                        <a:t>-0.01%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u="none" strike="noStrike">
                          <a:effectLst/>
                        </a:rPr>
                        <a:t>0.01%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739067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51CE75F5-A169-39AC-1C18-D872FBC7EBED}"/>
              </a:ext>
            </a:extLst>
          </p:cNvPr>
          <p:cNvSpPr/>
          <p:nvPr/>
        </p:nvSpPr>
        <p:spPr>
          <a:xfrm>
            <a:off x="3835017" y="2398178"/>
            <a:ext cx="453596" cy="3264041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ADABC8-728D-5511-E57C-85C479236B70}"/>
              </a:ext>
            </a:extLst>
          </p:cNvPr>
          <p:cNvSpPr/>
          <p:nvPr/>
        </p:nvSpPr>
        <p:spPr>
          <a:xfrm>
            <a:off x="8463915" y="939802"/>
            <a:ext cx="1625599" cy="1938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>
                <a:solidFill>
                  <a:sysClr val="windowText" lastClr="000000"/>
                </a:solidFill>
              </a:rPr>
              <a:t>Whipped Dressing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4FC289-B3CA-00F7-55F8-75328F2196D9}"/>
              </a:ext>
            </a:extLst>
          </p:cNvPr>
          <p:cNvSpPr/>
          <p:nvPr/>
        </p:nvSpPr>
        <p:spPr>
          <a:xfrm>
            <a:off x="10432927" y="947486"/>
            <a:ext cx="801660" cy="1861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>
                <a:solidFill>
                  <a:sysClr val="windowText" lastClr="000000"/>
                </a:solidFill>
              </a:rPr>
              <a:t>Aioli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B8CB9B3-2C71-2A21-E99F-6B323F864BAC}"/>
              </a:ext>
            </a:extLst>
          </p:cNvPr>
          <p:cNvSpPr/>
          <p:nvPr/>
        </p:nvSpPr>
        <p:spPr>
          <a:xfrm>
            <a:off x="8805241" y="2412925"/>
            <a:ext cx="453596" cy="3264041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930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C6776-6AE4-C2B3-C8E7-A94D445BB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62D0FE53-284A-507C-A16B-F75B7939C3A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2D0FE53-284A-507C-A16B-F75B7939C3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3">
            <a:extLst>
              <a:ext uri="{FF2B5EF4-FFF2-40B4-BE49-F238E27FC236}">
                <a16:creationId xmlns:a16="http://schemas.microsoft.com/office/drawing/2014/main" id="{C7FE6A94-BB1A-660A-24D6-AECF870FD967}"/>
              </a:ext>
            </a:extLst>
          </p:cNvPr>
          <p:cNvSpPr txBox="1">
            <a:spLocks/>
          </p:cNvSpPr>
          <p:nvPr/>
        </p:nvSpPr>
        <p:spPr>
          <a:xfrm>
            <a:off x="142240" y="87016"/>
            <a:ext cx="11681542" cy="61100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-64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Food: Mayo </a:t>
            </a:r>
            <a:r>
              <a:rPr lang="en-GB" sz="2400" b="1" spc="-64" dirty="0">
                <a:solidFill>
                  <a:srgbClr val="4472C4">
                    <a:lumMod val="50000"/>
                  </a:srgbClr>
                </a:solidFill>
                <a:latin typeface="Rockwell"/>
                <a:cs typeface="Arial" panose="020B0604020202020204" pitchFamily="34" charset="0"/>
              </a:rPr>
              <a:t>&amp; WD</a:t>
            </a:r>
            <a:r>
              <a:rPr kumimoji="0" lang="en-GB" sz="2400" b="1" i="0" u="none" strike="noStrike" kern="1200" cap="none" spc="-64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 cut in Jars; consider expanding Aioli to 30oz Jars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4D543F6-FE65-F99A-736D-D9C912543032}"/>
              </a:ext>
            </a:extLst>
          </p:cNvPr>
          <p:cNvGrpSpPr/>
          <p:nvPr/>
        </p:nvGrpSpPr>
        <p:grpSpPr>
          <a:xfrm>
            <a:off x="142240" y="667026"/>
            <a:ext cx="10566400" cy="45719"/>
            <a:chOff x="142240" y="653388"/>
            <a:chExt cx="10566400" cy="45719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28ECC46-B1A9-EFAB-ECA9-113CD4EEB27B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" y="673708"/>
              <a:ext cx="988568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D2D9081-1426-8C12-4607-4CC5F98B61FB}"/>
                </a:ext>
              </a:extLst>
            </p:cNvPr>
            <p:cNvSpPr/>
            <p:nvPr/>
          </p:nvSpPr>
          <p:spPr>
            <a:xfrm>
              <a:off x="142240" y="653388"/>
              <a:ext cx="1158240" cy="4571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7326D310-CC80-19C4-28F8-0B749EC69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899519"/>
              </p:ext>
            </p:extLst>
          </p:nvPr>
        </p:nvGraphicFramePr>
        <p:xfrm>
          <a:off x="1300480" y="1630760"/>
          <a:ext cx="8775629" cy="4007959"/>
        </p:xfrm>
        <a:graphic>
          <a:graphicData uri="http://schemas.openxmlformats.org/drawingml/2006/table">
            <a:tbl>
              <a:tblPr/>
              <a:tblGrid>
                <a:gridCol w="974206">
                  <a:extLst>
                    <a:ext uri="{9D8B030D-6E8A-4147-A177-3AD203B41FA5}">
                      <a16:colId xmlns:a16="http://schemas.microsoft.com/office/drawing/2014/main" val="2588975799"/>
                    </a:ext>
                  </a:extLst>
                </a:gridCol>
                <a:gridCol w="1078122">
                  <a:extLst>
                    <a:ext uri="{9D8B030D-6E8A-4147-A177-3AD203B41FA5}">
                      <a16:colId xmlns:a16="http://schemas.microsoft.com/office/drawing/2014/main" val="4187875932"/>
                    </a:ext>
                  </a:extLst>
                </a:gridCol>
                <a:gridCol w="1636666">
                  <a:extLst>
                    <a:ext uri="{9D8B030D-6E8A-4147-A177-3AD203B41FA5}">
                      <a16:colId xmlns:a16="http://schemas.microsoft.com/office/drawing/2014/main" val="4073104853"/>
                    </a:ext>
                  </a:extLst>
                </a:gridCol>
                <a:gridCol w="1675635">
                  <a:extLst>
                    <a:ext uri="{9D8B030D-6E8A-4147-A177-3AD203B41FA5}">
                      <a16:colId xmlns:a16="http://schemas.microsoft.com/office/drawing/2014/main" val="3260499816"/>
                    </a:ext>
                  </a:extLst>
                </a:gridCol>
                <a:gridCol w="1065132">
                  <a:extLst>
                    <a:ext uri="{9D8B030D-6E8A-4147-A177-3AD203B41FA5}">
                      <a16:colId xmlns:a16="http://schemas.microsoft.com/office/drawing/2014/main" val="3825036841"/>
                    </a:ext>
                  </a:extLst>
                </a:gridCol>
                <a:gridCol w="831322">
                  <a:extLst>
                    <a:ext uri="{9D8B030D-6E8A-4147-A177-3AD203B41FA5}">
                      <a16:colId xmlns:a16="http://schemas.microsoft.com/office/drawing/2014/main" val="1305095946"/>
                    </a:ext>
                  </a:extLst>
                </a:gridCol>
                <a:gridCol w="813118">
                  <a:extLst>
                    <a:ext uri="{9D8B030D-6E8A-4147-A177-3AD203B41FA5}">
                      <a16:colId xmlns:a16="http://schemas.microsoft.com/office/drawing/2014/main" val="2372845533"/>
                    </a:ext>
                  </a:extLst>
                </a:gridCol>
                <a:gridCol w="701428">
                  <a:extLst>
                    <a:ext uri="{9D8B030D-6E8A-4147-A177-3AD203B41FA5}">
                      <a16:colId xmlns:a16="http://schemas.microsoft.com/office/drawing/2014/main" val="1080385610"/>
                    </a:ext>
                  </a:extLst>
                </a:gridCol>
              </a:tblGrid>
              <a:tr h="823906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Channel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Variant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PPG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Brand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Current RPI Cat.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MCV RPI Cat.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Delta 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Vol. contr. to KHC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229476"/>
                  </a:ext>
                </a:extLst>
              </a:tr>
              <a:tr h="31754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Food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15Oz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-9.8%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7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448496"/>
                  </a:ext>
                </a:extLst>
              </a:tr>
              <a:tr h="31754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Food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30Oz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-9.5%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30.5%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220133"/>
                  </a:ext>
                </a:extLst>
              </a:tr>
              <a:tr h="31754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Food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12Oz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-0.7%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3.7%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198738"/>
                  </a:ext>
                </a:extLst>
              </a:tr>
              <a:tr h="31754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Food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18 To 22Oz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-0.4%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950745"/>
                  </a:ext>
                </a:extLst>
              </a:tr>
              <a:tr h="31754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Food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Aioli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30Oz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Suggested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600056"/>
                  </a:ext>
                </a:extLst>
              </a:tr>
              <a:tr h="31754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Food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Aioli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12Oz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-2.2%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1.6%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689180"/>
                  </a:ext>
                </a:extLst>
              </a:tr>
              <a:tr h="31754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Food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Whipped Dressing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15Oz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-10.6%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A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24923"/>
                  </a:ext>
                </a:extLst>
              </a:tr>
              <a:tr h="31754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Food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Whipped Dressing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30Oz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-7.0%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9158514"/>
                  </a:ext>
                </a:extLst>
              </a:tr>
              <a:tr h="317547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Food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Whipped Dressing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12Oz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3.1%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8259"/>
                  </a:ext>
                </a:extLst>
              </a:tr>
              <a:tr h="32613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Food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Whipped Dressing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18 To 22Oz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-13.5%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5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3.4%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910394"/>
                  </a:ext>
                </a:extLst>
              </a:tr>
            </a:tbl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6875B741-53F4-D78E-4F69-64A1C06BE5DB}"/>
              </a:ext>
            </a:extLst>
          </p:cNvPr>
          <p:cNvSpPr/>
          <p:nvPr/>
        </p:nvSpPr>
        <p:spPr>
          <a:xfrm>
            <a:off x="1032190" y="2818165"/>
            <a:ext cx="9145272" cy="33266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57C8FE-0AF0-CDC6-CB68-C8FC75CBD0B7}"/>
              </a:ext>
            </a:extLst>
          </p:cNvPr>
          <p:cNvSpPr/>
          <p:nvPr/>
        </p:nvSpPr>
        <p:spPr>
          <a:xfrm>
            <a:off x="1032190" y="5333218"/>
            <a:ext cx="9145272" cy="46179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05739D-2343-879E-F7DC-720A0383B172}"/>
              </a:ext>
            </a:extLst>
          </p:cNvPr>
          <p:cNvSpPr/>
          <p:nvPr/>
        </p:nvSpPr>
        <p:spPr>
          <a:xfrm>
            <a:off x="1032190" y="3771169"/>
            <a:ext cx="9145272" cy="332663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C35FF6F-09EC-FE8A-C8F6-85C0D7B6EABA}"/>
              </a:ext>
            </a:extLst>
          </p:cNvPr>
          <p:cNvSpPr/>
          <p:nvPr/>
        </p:nvSpPr>
        <p:spPr>
          <a:xfrm>
            <a:off x="1032190" y="4407142"/>
            <a:ext cx="9145272" cy="61100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E50A20-7FE6-8E64-DC6F-37637834E487}"/>
              </a:ext>
            </a:extLst>
          </p:cNvPr>
          <p:cNvSpPr txBox="1"/>
          <p:nvPr/>
        </p:nvSpPr>
        <p:spPr>
          <a:xfrm>
            <a:off x="10338435" y="2801084"/>
            <a:ext cx="60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Cut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8747D9-7A38-4379-1AFB-2874C19826E6}"/>
              </a:ext>
            </a:extLst>
          </p:cNvPr>
          <p:cNvSpPr txBox="1"/>
          <p:nvPr/>
        </p:nvSpPr>
        <p:spPr>
          <a:xfrm>
            <a:off x="10338435" y="4527977"/>
            <a:ext cx="60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3D6448-B388-D5C4-CD15-09AAABE32E4D}"/>
              </a:ext>
            </a:extLst>
          </p:cNvPr>
          <p:cNvSpPr txBox="1"/>
          <p:nvPr/>
        </p:nvSpPr>
        <p:spPr>
          <a:xfrm>
            <a:off x="10338435" y="5379448"/>
            <a:ext cx="60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FE4C9A-B251-F6AA-43F0-8CD5BF46659C}"/>
              </a:ext>
            </a:extLst>
          </p:cNvPr>
          <p:cNvSpPr txBox="1"/>
          <p:nvPr/>
        </p:nvSpPr>
        <p:spPr>
          <a:xfrm>
            <a:off x="10338434" y="3771169"/>
            <a:ext cx="1136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Expand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AEA093-7B66-5B14-0FB9-9C612DF4C37B}"/>
              </a:ext>
            </a:extLst>
          </p:cNvPr>
          <p:cNvSpPr txBox="1"/>
          <p:nvPr/>
        </p:nvSpPr>
        <p:spPr>
          <a:xfrm>
            <a:off x="228600" y="6462376"/>
            <a:ext cx="3063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/>
              <a:t>Category is defined as Mayo + Aioli only</a:t>
            </a:r>
          </a:p>
        </p:txBody>
      </p:sp>
    </p:spTree>
    <p:extLst>
      <p:ext uri="{BB962C8B-B14F-4D97-AF65-F5344CB8AC3E}">
        <p14:creationId xmlns:p14="http://schemas.microsoft.com/office/powerpoint/2010/main" val="134179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D86B19C-0DF8-4B06-9854-401A8CAF3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B24C8A99-9991-AF87-EB6D-7D287C73DC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24C8A99-9991-AF87-EB6D-7D287C73DC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3">
            <a:extLst>
              <a:ext uri="{FF2B5EF4-FFF2-40B4-BE49-F238E27FC236}">
                <a16:creationId xmlns:a16="http://schemas.microsoft.com/office/drawing/2014/main" id="{CCCF669F-6F7A-ECCC-4E1F-B159DAC22090}"/>
              </a:ext>
            </a:extLst>
          </p:cNvPr>
          <p:cNvSpPr txBox="1">
            <a:spLocks/>
          </p:cNvSpPr>
          <p:nvPr/>
        </p:nvSpPr>
        <p:spPr>
          <a:xfrm>
            <a:off x="142240" y="87016"/>
            <a:ext cx="11681542" cy="61100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-64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Recommendation: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1A91993-DE06-3145-9322-2E95D495D0BF}"/>
              </a:ext>
            </a:extLst>
          </p:cNvPr>
          <p:cNvGrpSpPr/>
          <p:nvPr/>
        </p:nvGrpSpPr>
        <p:grpSpPr>
          <a:xfrm>
            <a:off x="142240" y="667026"/>
            <a:ext cx="10566400" cy="45719"/>
            <a:chOff x="142240" y="653388"/>
            <a:chExt cx="10566400" cy="45719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624115A-3BBE-2863-5283-85D28E7CB565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" y="673708"/>
              <a:ext cx="988568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5E04715-2148-A913-CE95-DE502CA72E81}"/>
                </a:ext>
              </a:extLst>
            </p:cNvPr>
            <p:cNvSpPr/>
            <p:nvPr/>
          </p:nvSpPr>
          <p:spPr>
            <a:xfrm>
              <a:off x="142240" y="653388"/>
              <a:ext cx="1158240" cy="4571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D08E075-C819-006E-A3E4-EE01CF7DA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242" y="1246268"/>
            <a:ext cx="7188861" cy="43654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A120A5-0F6F-9143-FAE5-5D9A6B49DB7F}"/>
              </a:ext>
            </a:extLst>
          </p:cNvPr>
          <p:cNvSpPr/>
          <p:nvPr/>
        </p:nvSpPr>
        <p:spPr>
          <a:xfrm>
            <a:off x="7955280" y="1810511"/>
            <a:ext cx="3868502" cy="36320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Objective</a:t>
            </a:r>
            <a:r>
              <a:rPr lang="en-US" sz="1400">
                <a:solidFill>
                  <a:schemeClr val="tx1"/>
                </a:solidFill>
              </a:rPr>
              <a:t>–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To minimize Market Share Loss for Kraft</a:t>
            </a:r>
          </a:p>
          <a:p>
            <a:endParaRPr lang="en-US" sz="1400">
              <a:solidFill>
                <a:schemeClr val="tx1"/>
              </a:solidFill>
            </a:endParaRPr>
          </a:p>
          <a:p>
            <a:r>
              <a:rPr lang="en-US" sz="1400" b="1">
                <a:solidFill>
                  <a:schemeClr val="tx1"/>
                </a:solidFill>
              </a:rPr>
              <a:t>Approach</a:t>
            </a:r>
            <a:r>
              <a:rPr lang="en-US" sz="1400">
                <a:solidFill>
                  <a:schemeClr val="tx1"/>
                </a:solidFill>
              </a:rPr>
              <a:t> to reach Recommendation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Kraft Mayo and Miracle Whip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Price reduction made where CSFs were low and PPG was at a risk of losing Market Share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Reduce prices of larger PPGs to price them lower than smaller PPGs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Kraft Aioli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Prices kept constant despite having a positive MSP to account for Volume Loss created by reduction in Kraft Mayo and Miracle Whip prices</a:t>
            </a:r>
          </a:p>
        </p:txBody>
      </p:sp>
    </p:spTree>
    <p:extLst>
      <p:ext uri="{BB962C8B-B14F-4D97-AF65-F5344CB8AC3E}">
        <p14:creationId xmlns:p14="http://schemas.microsoft.com/office/powerpoint/2010/main" val="4188782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4ED429-720C-EF8A-F7FB-D32C3F1EEA1D}"/>
              </a:ext>
            </a:extLst>
          </p:cNvPr>
          <p:cNvSpPr/>
          <p:nvPr/>
        </p:nvSpPr>
        <p:spPr>
          <a:xfrm>
            <a:off x="411480" y="2663190"/>
            <a:ext cx="11372850" cy="19088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CSF Introduction</a:t>
            </a:r>
          </a:p>
        </p:txBody>
      </p:sp>
    </p:spTree>
    <p:extLst>
      <p:ext uri="{BB962C8B-B14F-4D97-AF65-F5344CB8AC3E}">
        <p14:creationId xmlns:p14="http://schemas.microsoft.com/office/powerpoint/2010/main" val="1706826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863955A-5CD1-BE7C-4794-0CC4DDF1E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AEF95F-413C-352B-D7EA-62904BA98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95" y="3727175"/>
            <a:ext cx="10290010" cy="27655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006750-232A-76AC-A55F-F8B3DC098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55" y="733065"/>
            <a:ext cx="10290010" cy="2794818"/>
          </a:xfrm>
          <a:prstGeom prst="rect">
            <a:avLst/>
          </a:prstGeom>
        </p:spPr>
      </p:pic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4109AD39-E030-BDDA-70C0-8D6B9B01190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95" imgH="394" progId="TCLayout.ActiveDocument.1">
                  <p:embed/>
                </p:oleObj>
              </mc:Choice>
              <mc:Fallback>
                <p:oleObj name="think-cell Slide" r:id="rId6" imgW="395" imgH="394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109AD39-E030-BDDA-70C0-8D6B9B0119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3">
            <a:extLst>
              <a:ext uri="{FF2B5EF4-FFF2-40B4-BE49-F238E27FC236}">
                <a16:creationId xmlns:a16="http://schemas.microsoft.com/office/drawing/2014/main" id="{2AEAFD45-823A-1DD0-8956-751519F60727}"/>
              </a:ext>
            </a:extLst>
          </p:cNvPr>
          <p:cNvSpPr txBox="1">
            <a:spLocks/>
          </p:cNvSpPr>
          <p:nvPr/>
        </p:nvSpPr>
        <p:spPr>
          <a:xfrm>
            <a:off x="142240" y="87016"/>
            <a:ext cx="11681542" cy="61100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-64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Impact of Recommendation: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FD3001C-9006-0064-26DA-35463DADA640}"/>
              </a:ext>
            </a:extLst>
          </p:cNvPr>
          <p:cNvGrpSpPr/>
          <p:nvPr/>
        </p:nvGrpSpPr>
        <p:grpSpPr>
          <a:xfrm>
            <a:off x="142240" y="667026"/>
            <a:ext cx="10566400" cy="45719"/>
            <a:chOff x="142240" y="653388"/>
            <a:chExt cx="10566400" cy="45719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8C0E797-1CDB-AD93-95F3-6004C1F3D947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" y="673708"/>
              <a:ext cx="988568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584E035-D12B-6C24-828C-9B81E4B4A44C}"/>
                </a:ext>
              </a:extLst>
            </p:cNvPr>
            <p:cNvSpPr/>
            <p:nvPr/>
          </p:nvSpPr>
          <p:spPr>
            <a:xfrm>
              <a:off x="142240" y="653388"/>
              <a:ext cx="1158240" cy="4571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F2EB3CD-3101-BF43-EE3C-74E10D7B539C}"/>
              </a:ext>
            </a:extLst>
          </p:cNvPr>
          <p:cNvSpPr/>
          <p:nvPr/>
        </p:nvSpPr>
        <p:spPr>
          <a:xfrm>
            <a:off x="3985701" y="4081780"/>
            <a:ext cx="4477239" cy="2408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Based on Price Changes</a:t>
            </a:r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C6A141-952F-9467-0DC6-318A6B4CD084}"/>
              </a:ext>
            </a:extLst>
          </p:cNvPr>
          <p:cNvSpPr/>
          <p:nvPr/>
        </p:nvSpPr>
        <p:spPr>
          <a:xfrm>
            <a:off x="3985701" y="1077514"/>
            <a:ext cx="4477239" cy="2408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Do Nothing Scenario</a:t>
            </a:r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070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2EFD6-58E3-3F9B-E840-A699F5D77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D412F0-7897-07DC-7026-AFC5CC00F0B6}"/>
              </a:ext>
            </a:extLst>
          </p:cNvPr>
          <p:cNvSpPr/>
          <p:nvPr/>
        </p:nvSpPr>
        <p:spPr>
          <a:xfrm>
            <a:off x="411480" y="2663190"/>
            <a:ext cx="11372850" cy="19088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Walmart</a:t>
            </a:r>
          </a:p>
        </p:txBody>
      </p:sp>
    </p:spTree>
    <p:extLst>
      <p:ext uri="{BB962C8B-B14F-4D97-AF65-F5344CB8AC3E}">
        <p14:creationId xmlns:p14="http://schemas.microsoft.com/office/powerpoint/2010/main" val="1601046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44F9C-C151-AF11-8954-1614927B6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>
            <a:extLst>
              <a:ext uri="{FF2B5EF4-FFF2-40B4-BE49-F238E27FC236}">
                <a16:creationId xmlns:a16="http://schemas.microsoft.com/office/drawing/2014/main" id="{CB92102F-A025-56B5-92C7-039DC3DBF561}"/>
              </a:ext>
            </a:extLst>
          </p:cNvPr>
          <p:cNvSpPr txBox="1">
            <a:spLocks/>
          </p:cNvSpPr>
          <p:nvPr/>
        </p:nvSpPr>
        <p:spPr>
          <a:xfrm>
            <a:off x="163789" y="67556"/>
            <a:ext cx="11681542" cy="61100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-64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Variant x Brand -Walmart Channel - Market Context </a:t>
            </a:r>
            <a:r>
              <a:rPr kumimoji="0" lang="en-GB" sz="1400" b="0" i="1" u="none" strike="noStrike" kern="1200" cap="none" spc="-64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(Dec’23 to Nov’24 vs P12M )</a:t>
            </a:r>
            <a:endParaRPr kumimoji="0" lang="en-GB" sz="2400" b="1" i="0" u="none" strike="noStrike" kern="1200" cap="none" spc="-64" normalizeH="0" baseline="0" noProof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Rockwell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915BE3-D42B-99B0-B924-76E20971C15A}"/>
              </a:ext>
            </a:extLst>
          </p:cNvPr>
          <p:cNvGrpSpPr/>
          <p:nvPr/>
        </p:nvGrpSpPr>
        <p:grpSpPr>
          <a:xfrm>
            <a:off x="142240" y="632839"/>
            <a:ext cx="10566400" cy="45719"/>
            <a:chOff x="142240" y="653388"/>
            <a:chExt cx="10566400" cy="4571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02333F1-C2F3-66B9-48F9-AC52A5D911BB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" y="673708"/>
              <a:ext cx="988568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AF6CE5-B277-1F3C-2F85-A77FAD73F128}"/>
                </a:ext>
              </a:extLst>
            </p:cNvPr>
            <p:cNvSpPr/>
            <p:nvPr/>
          </p:nvSpPr>
          <p:spPr>
            <a:xfrm>
              <a:off x="142240" y="653388"/>
              <a:ext cx="1158240" cy="4571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0" name="Sev01">
            <a:extLst>
              <a:ext uri="{FF2B5EF4-FFF2-40B4-BE49-F238E27FC236}">
                <a16:creationId xmlns:a16="http://schemas.microsoft.com/office/drawing/2014/main" id="{A4D514FE-4EFE-6C51-22C4-52EC1A751ED1}"/>
              </a:ext>
            </a:extLst>
          </p:cNvPr>
          <p:cNvSpPr/>
          <p:nvPr/>
        </p:nvSpPr>
        <p:spPr>
          <a:xfrm>
            <a:off x="7046976" y="1098980"/>
            <a:ext cx="1996440" cy="158065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2191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  <a:t>Sales through Walmart : </a:t>
            </a:r>
            <a:r>
              <a:rPr lang="en-US" sz="1200" b="1" kern="0">
                <a:solidFill>
                  <a:schemeClr val="accent1"/>
                </a:solidFill>
                <a:latin typeface="Aptos Narrow" panose="020B0004020202020204" pitchFamily="34" charset="0"/>
                <a:sym typeface="Helvetica Neue"/>
              </a:rPr>
              <a:t>31</a:t>
            </a: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  <a:t>%</a:t>
            </a:r>
            <a:b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</a:b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</a:br>
            <a:r>
              <a:rPr kumimoji="0" lang="en-US" sz="12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  <a:t>Change in Category : </a:t>
            </a:r>
            <a:br>
              <a:rPr kumimoji="0" lang="en-US" sz="12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</a:br>
            <a:endParaRPr kumimoji="0" lang="en-US" sz="1200" b="0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 Narrow" panose="020B0004020202020204" pitchFamily="34" charset="0"/>
              <a:ea typeface="+mn-ea"/>
              <a:cs typeface="+mn-cs"/>
              <a:sym typeface="Helvetica Neue"/>
            </a:endParaRPr>
          </a:p>
          <a:p>
            <a:pPr marL="285750" marR="0" lvl="0" indent="-285750" defTabSz="12191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  <a:t>Value = </a:t>
            </a: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  <a:t>+6.8%</a:t>
            </a:r>
          </a:p>
          <a:p>
            <a:pPr marL="285750" marR="0" lvl="0" indent="-285750" defTabSz="12191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  <a:t>Volume = </a:t>
            </a: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  <a:t>+3.5%</a:t>
            </a:r>
          </a:p>
          <a:p>
            <a:pPr marL="285750" marR="0" lvl="0" indent="-285750" defTabSz="12191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  <a:t>Price = </a:t>
            </a: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  <a:t>+3.1%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88B405-9D2A-8F2A-81EC-F20896E04190}"/>
              </a:ext>
            </a:extLst>
          </p:cNvPr>
          <p:cNvSpPr txBox="1"/>
          <p:nvPr/>
        </p:nvSpPr>
        <p:spPr>
          <a:xfrm>
            <a:off x="114922" y="698878"/>
            <a:ext cx="67597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Summary of change in market share and price across brands and variants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B0AE58B-0D8B-5C8F-B2F1-532CF089B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735015"/>
              </p:ext>
            </p:extLst>
          </p:nvPr>
        </p:nvGraphicFramePr>
        <p:xfrm>
          <a:off x="346668" y="1053006"/>
          <a:ext cx="6596675" cy="1644276"/>
        </p:xfrm>
        <a:graphic>
          <a:graphicData uri="http://schemas.openxmlformats.org/drawingml/2006/table">
            <a:tbl>
              <a:tblPr/>
              <a:tblGrid>
                <a:gridCol w="1319335">
                  <a:extLst>
                    <a:ext uri="{9D8B030D-6E8A-4147-A177-3AD203B41FA5}">
                      <a16:colId xmlns:a16="http://schemas.microsoft.com/office/drawing/2014/main" val="97876586"/>
                    </a:ext>
                  </a:extLst>
                </a:gridCol>
                <a:gridCol w="1319335">
                  <a:extLst>
                    <a:ext uri="{9D8B030D-6E8A-4147-A177-3AD203B41FA5}">
                      <a16:colId xmlns:a16="http://schemas.microsoft.com/office/drawing/2014/main" val="206963777"/>
                    </a:ext>
                  </a:extLst>
                </a:gridCol>
                <a:gridCol w="1319335">
                  <a:extLst>
                    <a:ext uri="{9D8B030D-6E8A-4147-A177-3AD203B41FA5}">
                      <a16:colId xmlns:a16="http://schemas.microsoft.com/office/drawing/2014/main" val="3811212149"/>
                    </a:ext>
                  </a:extLst>
                </a:gridCol>
                <a:gridCol w="1319335">
                  <a:extLst>
                    <a:ext uri="{9D8B030D-6E8A-4147-A177-3AD203B41FA5}">
                      <a16:colId xmlns:a16="http://schemas.microsoft.com/office/drawing/2014/main" val="2311620400"/>
                    </a:ext>
                  </a:extLst>
                </a:gridCol>
                <a:gridCol w="1319335">
                  <a:extLst>
                    <a:ext uri="{9D8B030D-6E8A-4147-A177-3AD203B41FA5}">
                      <a16:colId xmlns:a16="http://schemas.microsoft.com/office/drawing/2014/main" val="2508133810"/>
                    </a:ext>
                  </a:extLst>
                </a:gridCol>
              </a:tblGrid>
              <a:tr h="203328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Brand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MS 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MS% Change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Avg Price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Price% Change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968187"/>
                  </a:ext>
                </a:extLst>
              </a:tr>
              <a:tr h="20332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Dukes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2.78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867130"/>
                  </a:ext>
                </a:extLst>
              </a:tr>
              <a:tr h="20332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Hellmanns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3.46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2135873"/>
                  </a:ext>
                </a:extLst>
              </a:tr>
              <a:tr h="20332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-1.3%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2.99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547495"/>
                  </a:ext>
                </a:extLst>
              </a:tr>
              <a:tr h="20332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Mccormick Aioli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4.08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8387243"/>
                  </a:ext>
                </a:extLst>
              </a:tr>
              <a:tr h="20332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-1.4%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3.36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-1.4%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0124"/>
                  </a:ext>
                </a:extLst>
              </a:tr>
              <a:tr h="20332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Private Label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1.95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6083111"/>
                  </a:ext>
                </a:extLst>
              </a:tr>
              <a:tr h="20332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Restofcategory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3.26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28741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15E6488-4DFD-AE29-FFE0-CFB5C30AC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278018"/>
              </p:ext>
            </p:extLst>
          </p:nvPr>
        </p:nvGraphicFramePr>
        <p:xfrm>
          <a:off x="346668" y="2830077"/>
          <a:ext cx="8696747" cy="3405630"/>
        </p:xfrm>
        <a:graphic>
          <a:graphicData uri="http://schemas.openxmlformats.org/drawingml/2006/table">
            <a:tbl>
              <a:tblPr/>
              <a:tblGrid>
                <a:gridCol w="2104591">
                  <a:extLst>
                    <a:ext uri="{9D8B030D-6E8A-4147-A177-3AD203B41FA5}">
                      <a16:colId xmlns:a16="http://schemas.microsoft.com/office/drawing/2014/main" val="2109617103"/>
                    </a:ext>
                  </a:extLst>
                </a:gridCol>
                <a:gridCol w="1648039">
                  <a:extLst>
                    <a:ext uri="{9D8B030D-6E8A-4147-A177-3AD203B41FA5}">
                      <a16:colId xmlns:a16="http://schemas.microsoft.com/office/drawing/2014/main" val="783517527"/>
                    </a:ext>
                  </a:extLst>
                </a:gridCol>
                <a:gridCol w="1648039">
                  <a:extLst>
                    <a:ext uri="{9D8B030D-6E8A-4147-A177-3AD203B41FA5}">
                      <a16:colId xmlns:a16="http://schemas.microsoft.com/office/drawing/2014/main" val="977183333"/>
                    </a:ext>
                  </a:extLst>
                </a:gridCol>
                <a:gridCol w="1648039">
                  <a:extLst>
                    <a:ext uri="{9D8B030D-6E8A-4147-A177-3AD203B41FA5}">
                      <a16:colId xmlns:a16="http://schemas.microsoft.com/office/drawing/2014/main" val="2895745752"/>
                    </a:ext>
                  </a:extLst>
                </a:gridCol>
                <a:gridCol w="1648039">
                  <a:extLst>
                    <a:ext uri="{9D8B030D-6E8A-4147-A177-3AD203B41FA5}">
                      <a16:colId xmlns:a16="http://schemas.microsoft.com/office/drawing/2014/main" val="281452676"/>
                    </a:ext>
                  </a:extLst>
                </a:gridCol>
              </a:tblGrid>
              <a:tr h="20067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Brand Variant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Val. MS%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MS% Change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Avg Price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Price% Change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165520"/>
                  </a:ext>
                </a:extLst>
              </a:tr>
              <a:tr h="20067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2.90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249064"/>
                  </a:ext>
                </a:extLst>
              </a:tr>
              <a:tr h="20067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Dukes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2.78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7491414"/>
                  </a:ext>
                </a:extLst>
              </a:tr>
              <a:tr h="20067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Hellmanns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3.45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514879"/>
                  </a:ext>
                </a:extLst>
              </a:tr>
              <a:tr h="20067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-1.3%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2.90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279580"/>
                  </a:ext>
                </a:extLst>
              </a:tr>
              <a:tr h="20067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Private Label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1.95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9948711"/>
                  </a:ext>
                </a:extLst>
              </a:tr>
              <a:tr h="20067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Restofcategory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3.33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823205"/>
                  </a:ext>
                </a:extLst>
              </a:tr>
              <a:tr h="200672"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624892"/>
                  </a:ext>
                </a:extLst>
              </a:tr>
              <a:tr h="20067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Whipped Dressing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-1.4%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3.22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58099"/>
                  </a:ext>
                </a:extLst>
              </a:tr>
              <a:tr h="20067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-1.4%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3.36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-1.4%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842276"/>
                  </a:ext>
                </a:extLst>
              </a:tr>
              <a:tr h="200672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Restofcategory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2.32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6471297"/>
                  </a:ext>
                </a:extLst>
              </a:tr>
              <a:tr h="200672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9C000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260867"/>
                  </a:ext>
                </a:extLst>
              </a:tr>
              <a:tr h="20067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Aioli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4.51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16146"/>
                  </a:ext>
                </a:extLst>
              </a:tr>
              <a:tr h="20067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Hellmanns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6.00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094048"/>
                  </a:ext>
                </a:extLst>
              </a:tr>
              <a:tr h="20067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5.53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623800"/>
                  </a:ext>
                </a:extLst>
              </a:tr>
              <a:tr h="20067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Private Label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4.08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200748"/>
                  </a:ext>
                </a:extLst>
              </a:tr>
              <a:tr h="19487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Restofcategory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6.84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302345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337129C-1367-9B85-F0DB-C3C089262FB4}"/>
              </a:ext>
            </a:extLst>
          </p:cNvPr>
          <p:cNvSpPr/>
          <p:nvPr/>
        </p:nvSpPr>
        <p:spPr>
          <a:xfrm>
            <a:off x="9211402" y="1746976"/>
            <a:ext cx="2633929" cy="377425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Unlike in other channels, here Mayo is gaining share, aioli is stable and whipped dressing continues to lose share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1400">
              <a:solidFill>
                <a:prstClr val="black"/>
              </a:solidFill>
              <a:latin typeface="Aptos" panose="0211000402020202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Although Mayo is growing, Kraft has lost max. share in both val. &amp; vol. while in aioli, it has gained maximum share </a:t>
            </a:r>
          </a:p>
        </p:txBody>
      </p:sp>
    </p:spTree>
    <p:extLst>
      <p:ext uri="{BB962C8B-B14F-4D97-AF65-F5344CB8AC3E}">
        <p14:creationId xmlns:p14="http://schemas.microsoft.com/office/powerpoint/2010/main" val="3062698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9E529-23E1-183C-1EB8-96D8293ED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170B5E2-9D45-58B6-A07F-90F88E7C9C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2595857"/>
              </p:ext>
            </p:extLst>
          </p:nvPr>
        </p:nvGraphicFramePr>
        <p:xfrm>
          <a:off x="954405" y="1625159"/>
          <a:ext cx="10804498" cy="31157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143773D5-66F8-7F25-689A-9D2E6450BE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43773D5-66F8-7F25-689A-9D2E6450BE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3">
            <a:extLst>
              <a:ext uri="{FF2B5EF4-FFF2-40B4-BE49-F238E27FC236}">
                <a16:creationId xmlns:a16="http://schemas.microsoft.com/office/drawing/2014/main" id="{6D1AEDD5-AC3C-3A32-4C3C-D0236E5C88AD}"/>
              </a:ext>
            </a:extLst>
          </p:cNvPr>
          <p:cNvSpPr txBox="1">
            <a:spLocks/>
          </p:cNvSpPr>
          <p:nvPr/>
        </p:nvSpPr>
        <p:spPr>
          <a:xfrm>
            <a:off x="142240" y="87016"/>
            <a:ext cx="11681542" cy="61100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-64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Walmart: Kraft is stronger in Aioli while facing risk in mayo &amp; whipped dressing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B69783E-5828-203E-2BFC-F864E4A11A82}"/>
              </a:ext>
            </a:extLst>
          </p:cNvPr>
          <p:cNvGrpSpPr/>
          <p:nvPr/>
        </p:nvGrpSpPr>
        <p:grpSpPr>
          <a:xfrm>
            <a:off x="142240" y="667026"/>
            <a:ext cx="10566400" cy="45719"/>
            <a:chOff x="142240" y="653388"/>
            <a:chExt cx="10566400" cy="45719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8A4C4D2-00DC-FF1C-7D31-69E36C1500C4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" y="673708"/>
              <a:ext cx="988568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D6F735B-11DD-289F-BF36-0182DFCE840D}"/>
                </a:ext>
              </a:extLst>
            </p:cNvPr>
            <p:cNvSpPr/>
            <p:nvPr/>
          </p:nvSpPr>
          <p:spPr>
            <a:xfrm>
              <a:off x="142240" y="653388"/>
              <a:ext cx="1158240" cy="4571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3A167E9-E174-EC9D-F2AE-AE569345FF91}"/>
              </a:ext>
            </a:extLst>
          </p:cNvPr>
          <p:cNvSpPr/>
          <p:nvPr/>
        </p:nvSpPr>
        <p:spPr>
          <a:xfrm>
            <a:off x="1549668" y="718338"/>
            <a:ext cx="98553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pc="-64" dirty="0">
                <a:solidFill>
                  <a:srgbClr val="4472C4">
                    <a:lumMod val="50000"/>
                  </a:srgbClr>
                </a:solidFill>
                <a:latin typeface="Rockwell"/>
                <a:cs typeface="Arial" panose="020B0604020202020204" pitchFamily="34" charset="0"/>
              </a:rPr>
              <a:t>While competition MCVs are ~5% lower in Walmart vs Food, Kraft’s are ~15% lower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9C704E-AADF-FBCB-4537-8E518CD846CE}"/>
              </a:ext>
            </a:extLst>
          </p:cNvPr>
          <p:cNvSpPr/>
          <p:nvPr/>
        </p:nvSpPr>
        <p:spPr>
          <a:xfrm>
            <a:off x="228764" y="5503875"/>
            <a:ext cx="11325065" cy="80951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Dukes has better CSF and MCV at a price lower or same price as Kraft in Mayo. Kraft has risk of losing consumers to Dukes (if consumers are downgrading) and to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Hellmanns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(if consumers are upgrading)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1200" dirty="0">
                <a:solidFill>
                  <a:prstClr val="black"/>
                </a:solidFill>
                <a:latin typeface="Aptos" panose="02110004020202020204"/>
              </a:rPr>
              <a:t>Miracle Whip is overpriced and hence need to cut price in order to protect MS%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Kraft is strong in aioli and can maintain its current price</a:t>
            </a:r>
          </a:p>
        </p:txBody>
      </p:sp>
      <p:sp>
        <p:nvSpPr>
          <p:cNvPr id="10" name="Rounded Rectangle 54">
            <a:extLst>
              <a:ext uri="{FF2B5EF4-FFF2-40B4-BE49-F238E27FC236}">
                <a16:creationId xmlns:a16="http://schemas.microsoft.com/office/drawing/2014/main" id="{F27B447A-EBCB-2A9B-0D1F-8889D98D96A3}"/>
              </a:ext>
            </a:extLst>
          </p:cNvPr>
          <p:cNvSpPr/>
          <p:nvPr/>
        </p:nvSpPr>
        <p:spPr>
          <a:xfrm>
            <a:off x="200512" y="2126418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MCV</a:t>
            </a:r>
          </a:p>
        </p:txBody>
      </p:sp>
      <p:sp>
        <p:nvSpPr>
          <p:cNvPr id="11" name="Rounded Rectangle 54">
            <a:extLst>
              <a:ext uri="{FF2B5EF4-FFF2-40B4-BE49-F238E27FC236}">
                <a16:creationId xmlns:a16="http://schemas.microsoft.com/office/drawing/2014/main" id="{0909CCAD-5612-C3A1-EDFE-0474E45D061B}"/>
              </a:ext>
            </a:extLst>
          </p:cNvPr>
          <p:cNvSpPr/>
          <p:nvPr/>
        </p:nvSpPr>
        <p:spPr>
          <a:xfrm>
            <a:off x="200512" y="3291684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CSF</a:t>
            </a:r>
          </a:p>
        </p:txBody>
      </p:sp>
      <p:sp>
        <p:nvSpPr>
          <p:cNvPr id="12" name="Rounded Rectangle 54">
            <a:extLst>
              <a:ext uri="{FF2B5EF4-FFF2-40B4-BE49-F238E27FC236}">
                <a16:creationId xmlns:a16="http://schemas.microsoft.com/office/drawing/2014/main" id="{2915E3A3-118C-F30A-ED88-AB5A499F941B}"/>
              </a:ext>
            </a:extLst>
          </p:cNvPr>
          <p:cNvSpPr/>
          <p:nvPr/>
        </p:nvSpPr>
        <p:spPr>
          <a:xfrm>
            <a:off x="200512" y="3913735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Price</a:t>
            </a:r>
          </a:p>
        </p:txBody>
      </p:sp>
      <p:sp>
        <p:nvSpPr>
          <p:cNvPr id="13" name="Rounded Rectangle 54">
            <a:extLst>
              <a:ext uri="{FF2B5EF4-FFF2-40B4-BE49-F238E27FC236}">
                <a16:creationId xmlns:a16="http://schemas.microsoft.com/office/drawing/2014/main" id="{1E3F4A66-31AB-35EA-6C90-9A8006D91BE3}"/>
              </a:ext>
            </a:extLst>
          </p:cNvPr>
          <p:cNvSpPr/>
          <p:nvPr/>
        </p:nvSpPr>
        <p:spPr>
          <a:xfrm>
            <a:off x="200512" y="5135332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MSP</a:t>
            </a:r>
          </a:p>
        </p:txBody>
      </p:sp>
      <p:sp>
        <p:nvSpPr>
          <p:cNvPr id="15" name="Rounded Rectangle 54">
            <a:extLst>
              <a:ext uri="{FF2B5EF4-FFF2-40B4-BE49-F238E27FC236}">
                <a16:creationId xmlns:a16="http://schemas.microsoft.com/office/drawing/2014/main" id="{568D8D62-AA07-541C-83F5-E9074B8381CD}"/>
              </a:ext>
            </a:extLst>
          </p:cNvPr>
          <p:cNvSpPr/>
          <p:nvPr/>
        </p:nvSpPr>
        <p:spPr>
          <a:xfrm>
            <a:off x="200512" y="4769571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C.MS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F5F640DB-BFF3-D448-9B2E-85CF59153AC3}"/>
              </a:ext>
            </a:extLst>
          </p:cNvPr>
          <p:cNvSpPr/>
          <p:nvPr/>
        </p:nvSpPr>
        <p:spPr>
          <a:xfrm rot="16200000">
            <a:off x="9929525" y="-111539"/>
            <a:ext cx="303476" cy="316992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70919D4D-C933-01BA-A29D-76130C8B9BE2}"/>
              </a:ext>
            </a:extLst>
          </p:cNvPr>
          <p:cNvSpPr/>
          <p:nvPr/>
        </p:nvSpPr>
        <p:spPr>
          <a:xfrm rot="16200000">
            <a:off x="3120321" y="-542880"/>
            <a:ext cx="276998" cy="407924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D7251B-B277-14E7-AA33-6F7524DC7419}"/>
              </a:ext>
            </a:extLst>
          </p:cNvPr>
          <p:cNvSpPr txBox="1"/>
          <p:nvPr/>
        </p:nvSpPr>
        <p:spPr>
          <a:xfrm>
            <a:off x="2394211" y="1060424"/>
            <a:ext cx="1729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Mayo- </a:t>
            </a:r>
            <a:r>
              <a:rPr lang="en-IN" sz="1200">
                <a:solidFill>
                  <a:prstClr val="black"/>
                </a:solidFill>
                <a:latin typeface="Aptos" panose="02110004020202020204"/>
              </a:rPr>
              <a:t>70.7</a:t>
            </a: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%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0BE76553-958F-C794-0802-226176FE5717}"/>
              </a:ext>
            </a:extLst>
          </p:cNvPr>
          <p:cNvSpPr/>
          <p:nvPr/>
        </p:nvSpPr>
        <p:spPr>
          <a:xfrm rot="16200000">
            <a:off x="6663127" y="1005109"/>
            <a:ext cx="276997" cy="102092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509D22-D5B1-E80B-5DF1-427047DE3133}"/>
              </a:ext>
            </a:extLst>
          </p:cNvPr>
          <p:cNvSpPr txBox="1"/>
          <p:nvPr/>
        </p:nvSpPr>
        <p:spPr>
          <a:xfrm>
            <a:off x="5804641" y="1087670"/>
            <a:ext cx="2092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Whipped Dressing- 14.4%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D81115-4943-9AD2-6A85-5E7F15F026CE}"/>
              </a:ext>
            </a:extLst>
          </p:cNvPr>
          <p:cNvSpPr txBox="1"/>
          <p:nvPr/>
        </p:nvSpPr>
        <p:spPr>
          <a:xfrm>
            <a:off x="9321148" y="1060424"/>
            <a:ext cx="1729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Aioli- 6.7%</a:t>
            </a:r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A1E5E66E-DDA2-BE34-AA5E-67E11AF5D9EA}"/>
              </a:ext>
            </a:extLst>
          </p:cNvPr>
          <p:cNvSpPr/>
          <p:nvPr/>
        </p:nvSpPr>
        <p:spPr>
          <a:xfrm>
            <a:off x="3653011" y="2872973"/>
            <a:ext cx="161005" cy="15198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55980AE2-0E19-75C5-D026-1A6578919840}"/>
              </a:ext>
            </a:extLst>
          </p:cNvPr>
          <p:cNvSpPr/>
          <p:nvPr/>
        </p:nvSpPr>
        <p:spPr>
          <a:xfrm>
            <a:off x="10000760" y="1679509"/>
            <a:ext cx="161005" cy="15198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534566B-53ED-3373-6D69-F49CAA76869A}"/>
              </a:ext>
            </a:extLst>
          </p:cNvPr>
          <p:cNvGraphicFramePr>
            <a:graphicFrameLocks noGrp="1"/>
          </p:cNvGraphicFramePr>
          <p:nvPr/>
        </p:nvGraphicFramePr>
        <p:xfrm>
          <a:off x="1075429" y="4740934"/>
          <a:ext cx="10478400" cy="6661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7840">
                  <a:extLst>
                    <a:ext uri="{9D8B030D-6E8A-4147-A177-3AD203B41FA5}">
                      <a16:colId xmlns:a16="http://schemas.microsoft.com/office/drawing/2014/main" val="3992637896"/>
                    </a:ext>
                  </a:extLst>
                </a:gridCol>
                <a:gridCol w="1047840">
                  <a:extLst>
                    <a:ext uri="{9D8B030D-6E8A-4147-A177-3AD203B41FA5}">
                      <a16:colId xmlns:a16="http://schemas.microsoft.com/office/drawing/2014/main" val="2306834699"/>
                    </a:ext>
                  </a:extLst>
                </a:gridCol>
                <a:gridCol w="1047840">
                  <a:extLst>
                    <a:ext uri="{9D8B030D-6E8A-4147-A177-3AD203B41FA5}">
                      <a16:colId xmlns:a16="http://schemas.microsoft.com/office/drawing/2014/main" val="678629443"/>
                    </a:ext>
                  </a:extLst>
                </a:gridCol>
                <a:gridCol w="1047840">
                  <a:extLst>
                    <a:ext uri="{9D8B030D-6E8A-4147-A177-3AD203B41FA5}">
                      <a16:colId xmlns:a16="http://schemas.microsoft.com/office/drawing/2014/main" val="3686677852"/>
                    </a:ext>
                  </a:extLst>
                </a:gridCol>
                <a:gridCol w="1047840">
                  <a:extLst>
                    <a:ext uri="{9D8B030D-6E8A-4147-A177-3AD203B41FA5}">
                      <a16:colId xmlns:a16="http://schemas.microsoft.com/office/drawing/2014/main" val="1060356029"/>
                    </a:ext>
                  </a:extLst>
                </a:gridCol>
                <a:gridCol w="1047840">
                  <a:extLst>
                    <a:ext uri="{9D8B030D-6E8A-4147-A177-3AD203B41FA5}">
                      <a16:colId xmlns:a16="http://schemas.microsoft.com/office/drawing/2014/main" val="4167755012"/>
                    </a:ext>
                  </a:extLst>
                </a:gridCol>
                <a:gridCol w="1047840">
                  <a:extLst>
                    <a:ext uri="{9D8B030D-6E8A-4147-A177-3AD203B41FA5}">
                      <a16:colId xmlns:a16="http://schemas.microsoft.com/office/drawing/2014/main" val="1122063974"/>
                    </a:ext>
                  </a:extLst>
                </a:gridCol>
                <a:gridCol w="1047840">
                  <a:extLst>
                    <a:ext uri="{9D8B030D-6E8A-4147-A177-3AD203B41FA5}">
                      <a16:colId xmlns:a16="http://schemas.microsoft.com/office/drawing/2014/main" val="4220747480"/>
                    </a:ext>
                  </a:extLst>
                </a:gridCol>
                <a:gridCol w="1047840">
                  <a:extLst>
                    <a:ext uri="{9D8B030D-6E8A-4147-A177-3AD203B41FA5}">
                      <a16:colId xmlns:a16="http://schemas.microsoft.com/office/drawing/2014/main" val="2924784376"/>
                    </a:ext>
                  </a:extLst>
                </a:gridCol>
                <a:gridCol w="1047840">
                  <a:extLst>
                    <a:ext uri="{9D8B030D-6E8A-4147-A177-3AD203B41FA5}">
                      <a16:colId xmlns:a16="http://schemas.microsoft.com/office/drawing/2014/main" val="1141824606"/>
                    </a:ext>
                  </a:extLst>
                </a:gridCol>
              </a:tblGrid>
              <a:tr h="33307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7.6%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37.1%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13.0%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13.0%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14.4%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0.3%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1.0%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5.4%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66278676"/>
                  </a:ext>
                </a:extLst>
              </a:tr>
              <a:tr h="33307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0.25%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0.55%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-0.53%</a:t>
                      </a:r>
                      <a:endParaRPr lang="en-IN" sz="1200" b="0" i="0" u="none" strike="noStrike">
                        <a:solidFill>
                          <a:srgbClr val="9C000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0.55%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-0.78%</a:t>
                      </a:r>
                      <a:endParaRPr lang="en-IN" sz="1200" b="0" i="0" u="none" strike="noStrike">
                        <a:solidFill>
                          <a:srgbClr val="9C000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0.00%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0.04%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0.15%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4128"/>
                  </a:ext>
                </a:extLst>
              </a:tr>
            </a:tbl>
          </a:graphicData>
        </a:graphic>
      </p:graphicFrame>
      <p:sp>
        <p:nvSpPr>
          <p:cNvPr id="9" name="Star: 5 Points 8">
            <a:extLst>
              <a:ext uri="{FF2B5EF4-FFF2-40B4-BE49-F238E27FC236}">
                <a16:creationId xmlns:a16="http://schemas.microsoft.com/office/drawing/2014/main" id="{678DE290-3297-744D-1BEC-D0E17000D967}"/>
              </a:ext>
            </a:extLst>
          </p:cNvPr>
          <p:cNvSpPr/>
          <p:nvPr/>
        </p:nvSpPr>
        <p:spPr>
          <a:xfrm>
            <a:off x="6801625" y="2720991"/>
            <a:ext cx="161005" cy="15198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0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4DF4E-44FE-3EE8-A8C6-91C438327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E967E782-A05C-BB80-AD82-C746BFA97244}"/>
              </a:ext>
            </a:extLst>
          </p:cNvPr>
          <p:cNvSpPr txBox="1">
            <a:spLocks/>
          </p:cNvSpPr>
          <p:nvPr/>
        </p:nvSpPr>
        <p:spPr>
          <a:xfrm>
            <a:off x="163789" y="67556"/>
            <a:ext cx="11681542" cy="61100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-64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Walmart</a:t>
            </a:r>
            <a:r>
              <a:rPr lang="en-GB" sz="2400" b="1" spc="-64">
                <a:solidFill>
                  <a:srgbClr val="4472C4">
                    <a:lumMod val="50000"/>
                  </a:srgbClr>
                </a:solidFill>
                <a:latin typeface="Rockwell"/>
                <a:cs typeface="Arial" panose="020B0604020202020204" pitchFamily="34" charset="0"/>
              </a:rPr>
              <a:t>: Cut price in mayo &amp; whipped dressing. Aioli can maintain its price </a:t>
            </a:r>
            <a:endParaRPr kumimoji="0" lang="en-GB" sz="2400" b="1" i="0" u="none" strike="noStrike" kern="1200" cap="none" spc="-64" normalizeH="0" baseline="0" noProof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Rockwell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315833-C2F5-465C-D5A4-B63265D91721}"/>
              </a:ext>
            </a:extLst>
          </p:cNvPr>
          <p:cNvSpPr/>
          <p:nvPr/>
        </p:nvSpPr>
        <p:spPr>
          <a:xfrm>
            <a:off x="8008838" y="770359"/>
            <a:ext cx="3933145" cy="584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8BE3AF-0F00-F2DF-9F5D-3BB4AEA07DB5}"/>
              </a:ext>
            </a:extLst>
          </p:cNvPr>
          <p:cNvSpPr/>
          <p:nvPr/>
        </p:nvSpPr>
        <p:spPr>
          <a:xfrm>
            <a:off x="3922802" y="770359"/>
            <a:ext cx="4027377" cy="58414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CCFB7E-A0A8-3274-3B43-FFB9D2D92AD8}"/>
              </a:ext>
            </a:extLst>
          </p:cNvPr>
          <p:cNvSpPr/>
          <p:nvPr/>
        </p:nvSpPr>
        <p:spPr>
          <a:xfrm>
            <a:off x="112409" y="770359"/>
            <a:ext cx="3747686" cy="584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60DD3F-46B9-84D8-820B-7DAE745DAE0C}"/>
              </a:ext>
            </a:extLst>
          </p:cNvPr>
          <p:cNvGrpSpPr/>
          <p:nvPr/>
        </p:nvGrpSpPr>
        <p:grpSpPr>
          <a:xfrm>
            <a:off x="142240" y="653388"/>
            <a:ext cx="10566400" cy="45719"/>
            <a:chOff x="142240" y="653388"/>
            <a:chExt cx="10566400" cy="4571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02F4989-800C-F2EB-3781-B2D8409063ED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" y="673708"/>
              <a:ext cx="988568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B8D9873-D19D-FFCD-366D-E03EFED32421}"/>
                </a:ext>
              </a:extLst>
            </p:cNvPr>
            <p:cNvSpPr/>
            <p:nvPr/>
          </p:nvSpPr>
          <p:spPr>
            <a:xfrm>
              <a:off x="142240" y="653388"/>
              <a:ext cx="1158240" cy="4571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7" name="Sev01">
            <a:extLst>
              <a:ext uri="{FF2B5EF4-FFF2-40B4-BE49-F238E27FC236}">
                <a16:creationId xmlns:a16="http://schemas.microsoft.com/office/drawing/2014/main" id="{FBB8A57B-8A5A-A307-8C11-3832E94DA862}"/>
              </a:ext>
            </a:extLst>
          </p:cNvPr>
          <p:cNvSpPr/>
          <p:nvPr/>
        </p:nvSpPr>
        <p:spPr>
          <a:xfrm>
            <a:off x="408859" y="627990"/>
            <a:ext cx="3197225" cy="514350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ckwell"/>
                <a:ea typeface="+mn-ea"/>
                <a:cs typeface="Arial" panose="020B0604020202020204" pitchFamily="34" charset="0"/>
                <a:sym typeface="Helvetica Neue"/>
              </a:rPr>
              <a:t>Mayo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ckwell"/>
              <a:ea typeface="+mn-ea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8" name="Sev01">
            <a:extLst>
              <a:ext uri="{FF2B5EF4-FFF2-40B4-BE49-F238E27FC236}">
                <a16:creationId xmlns:a16="http://schemas.microsoft.com/office/drawing/2014/main" id="{B965FAB1-7155-A689-23FC-AEC8478546B0}"/>
              </a:ext>
            </a:extLst>
          </p:cNvPr>
          <p:cNvSpPr/>
          <p:nvPr/>
        </p:nvSpPr>
        <p:spPr>
          <a:xfrm>
            <a:off x="4315333" y="627990"/>
            <a:ext cx="3198813" cy="514350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ckwell"/>
                <a:ea typeface="+mn-ea"/>
                <a:cs typeface="Arial" panose="020B0604020202020204" pitchFamily="34" charset="0"/>
                <a:sym typeface="Helvetica Neue"/>
              </a:rPr>
              <a:t>Whipped Dressing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ckwell"/>
              <a:ea typeface="+mn-ea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0" name="Sev01">
            <a:extLst>
              <a:ext uri="{FF2B5EF4-FFF2-40B4-BE49-F238E27FC236}">
                <a16:creationId xmlns:a16="http://schemas.microsoft.com/office/drawing/2014/main" id="{F00E2084-D7FA-9322-4E4F-754AE8ED0543}"/>
              </a:ext>
            </a:extLst>
          </p:cNvPr>
          <p:cNvSpPr/>
          <p:nvPr/>
        </p:nvSpPr>
        <p:spPr>
          <a:xfrm>
            <a:off x="8386763" y="627990"/>
            <a:ext cx="3198813" cy="514350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ckwell"/>
                <a:ea typeface="+mn-ea"/>
                <a:cs typeface="Arial" panose="020B0604020202020204" pitchFamily="34" charset="0"/>
                <a:sym typeface="Helvetica Neue"/>
              </a:rPr>
              <a:t>Aioli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ckwell"/>
              <a:ea typeface="+mn-ea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419BE-A1B0-4050-8D12-4244BAC42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1039768"/>
            <a:ext cx="3644217" cy="2706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83027-E097-BEA9-DB21-23238AFF2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04" y="3793241"/>
            <a:ext cx="3613519" cy="2706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3E6F2F-DF5E-4C67-B33D-E0E3F1159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2116" y="1037297"/>
            <a:ext cx="3808518" cy="27063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D7D99A-1F67-9240-629D-A9AC7FFA8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116" y="3790770"/>
            <a:ext cx="3808518" cy="27087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58107A-F85A-757E-935E-60D615539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2368" y="1037297"/>
            <a:ext cx="3942467" cy="27063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5EF8024-65E5-4E62-07B4-18274A62DF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2368" y="3790770"/>
            <a:ext cx="3942467" cy="2706321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2F6E8F4-0BBB-4F31-41A8-9D70AD0CE6FB}"/>
              </a:ext>
            </a:extLst>
          </p:cNvPr>
          <p:cNvCxnSpPr/>
          <p:nvPr/>
        </p:nvCxnSpPr>
        <p:spPr>
          <a:xfrm>
            <a:off x="2075904" y="1474394"/>
            <a:ext cx="0" cy="2078736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0BB309-EC22-7576-042B-C122E003C069}"/>
              </a:ext>
            </a:extLst>
          </p:cNvPr>
          <p:cNvCxnSpPr/>
          <p:nvPr/>
        </p:nvCxnSpPr>
        <p:spPr>
          <a:xfrm>
            <a:off x="1905762" y="1474394"/>
            <a:ext cx="0" cy="2078736"/>
          </a:xfrm>
          <a:prstGeom prst="line">
            <a:avLst/>
          </a:prstGeom>
          <a:ln w="9525"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E582289-0019-B18D-087D-09F1CB525A28}"/>
              </a:ext>
            </a:extLst>
          </p:cNvPr>
          <p:cNvSpPr txBox="1"/>
          <p:nvPr/>
        </p:nvSpPr>
        <p:spPr>
          <a:xfrm>
            <a:off x="2074203" y="2668448"/>
            <a:ext cx="71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Price- 2.90</a:t>
            </a:r>
          </a:p>
          <a:p>
            <a:r>
              <a:rPr lang="en-US" sz="800"/>
              <a:t>RPI to Cat-98</a:t>
            </a:r>
            <a:endParaRPr lang="en-IN" sz="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25794B-156D-D2A7-8B31-54B10D029D29}"/>
              </a:ext>
            </a:extLst>
          </p:cNvPr>
          <p:cNvSpPr txBox="1"/>
          <p:nvPr/>
        </p:nvSpPr>
        <p:spPr>
          <a:xfrm>
            <a:off x="1213104" y="2668447"/>
            <a:ext cx="71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>
                <a:solidFill>
                  <a:srgbClr val="C00000"/>
                </a:solidFill>
              </a:rPr>
              <a:t>Price- 2.65</a:t>
            </a:r>
          </a:p>
          <a:p>
            <a:pPr algn="r"/>
            <a:r>
              <a:rPr lang="en-US" sz="800">
                <a:solidFill>
                  <a:srgbClr val="C00000"/>
                </a:solidFill>
              </a:rPr>
              <a:t>RPI to Cat-89</a:t>
            </a:r>
            <a:endParaRPr lang="en-IN" sz="800">
              <a:solidFill>
                <a:srgbClr val="C000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6C2F61-F3B2-B153-073E-FBCBC3996B52}"/>
              </a:ext>
            </a:extLst>
          </p:cNvPr>
          <p:cNvCxnSpPr/>
          <p:nvPr/>
        </p:nvCxnSpPr>
        <p:spPr>
          <a:xfrm>
            <a:off x="5859985" y="1474393"/>
            <a:ext cx="0" cy="2078736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523E6A-1C39-8B11-5C60-F6DE60646E0D}"/>
              </a:ext>
            </a:extLst>
          </p:cNvPr>
          <p:cNvCxnSpPr/>
          <p:nvPr/>
        </p:nvCxnSpPr>
        <p:spPr>
          <a:xfrm>
            <a:off x="5689843" y="1474393"/>
            <a:ext cx="0" cy="2078736"/>
          </a:xfrm>
          <a:prstGeom prst="line">
            <a:avLst/>
          </a:prstGeom>
          <a:ln w="9525"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1BE5D1E-A9F3-D2F8-7129-F846E29EB88F}"/>
              </a:ext>
            </a:extLst>
          </p:cNvPr>
          <p:cNvSpPr txBox="1"/>
          <p:nvPr/>
        </p:nvSpPr>
        <p:spPr>
          <a:xfrm>
            <a:off x="5858284" y="2668447"/>
            <a:ext cx="71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Price-3.36</a:t>
            </a:r>
          </a:p>
          <a:p>
            <a:r>
              <a:rPr lang="en-US" sz="800"/>
              <a:t>RPI to Cat-113</a:t>
            </a:r>
            <a:endParaRPr lang="en-IN" sz="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3E934A-CFC9-7664-D2C0-52A2F7475EF6}"/>
              </a:ext>
            </a:extLst>
          </p:cNvPr>
          <p:cNvSpPr txBox="1"/>
          <p:nvPr/>
        </p:nvSpPr>
        <p:spPr>
          <a:xfrm>
            <a:off x="4997185" y="2668446"/>
            <a:ext cx="71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>
                <a:solidFill>
                  <a:srgbClr val="C00000"/>
                </a:solidFill>
              </a:rPr>
              <a:t>Price- 2.98</a:t>
            </a:r>
          </a:p>
          <a:p>
            <a:pPr algn="r"/>
            <a:r>
              <a:rPr lang="en-US" sz="800">
                <a:solidFill>
                  <a:srgbClr val="C00000"/>
                </a:solidFill>
              </a:rPr>
              <a:t>RPI to Cat-100</a:t>
            </a:r>
            <a:endParaRPr lang="en-IN" sz="800">
              <a:solidFill>
                <a:srgbClr val="C00000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257BEBC-4E38-B3BA-C636-4F2A349D8D3C}"/>
              </a:ext>
            </a:extLst>
          </p:cNvPr>
          <p:cNvCxnSpPr/>
          <p:nvPr/>
        </p:nvCxnSpPr>
        <p:spPr>
          <a:xfrm>
            <a:off x="10045682" y="1474393"/>
            <a:ext cx="0" cy="2078736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03E458-5EF9-E4CE-9411-049A3D4EFC92}"/>
              </a:ext>
            </a:extLst>
          </p:cNvPr>
          <p:cNvCxnSpPr/>
          <p:nvPr/>
        </p:nvCxnSpPr>
        <p:spPr>
          <a:xfrm>
            <a:off x="10215626" y="1474393"/>
            <a:ext cx="0" cy="2078736"/>
          </a:xfrm>
          <a:prstGeom prst="line">
            <a:avLst/>
          </a:prstGeom>
          <a:ln w="9525"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CF5FFFD-9C6F-BCB9-585A-E3D5969DBB7C}"/>
              </a:ext>
            </a:extLst>
          </p:cNvPr>
          <p:cNvSpPr txBox="1"/>
          <p:nvPr/>
        </p:nvSpPr>
        <p:spPr>
          <a:xfrm>
            <a:off x="10215626" y="2704007"/>
            <a:ext cx="71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C00000"/>
                </a:solidFill>
              </a:rPr>
              <a:t>Price- 6.08</a:t>
            </a:r>
          </a:p>
          <a:p>
            <a:r>
              <a:rPr lang="en-US" sz="800">
                <a:solidFill>
                  <a:srgbClr val="C00000"/>
                </a:solidFill>
              </a:rPr>
              <a:t>RPI to Cat-205</a:t>
            </a:r>
            <a:endParaRPr lang="en-IN" sz="80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F7ED89-7FE5-AB78-0D61-9D953E90BBD9}"/>
              </a:ext>
            </a:extLst>
          </p:cNvPr>
          <p:cNvSpPr txBox="1"/>
          <p:nvPr/>
        </p:nvSpPr>
        <p:spPr>
          <a:xfrm>
            <a:off x="9354253" y="2704007"/>
            <a:ext cx="71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/>
              <a:t>Price- 5.53</a:t>
            </a:r>
          </a:p>
          <a:p>
            <a:pPr algn="r"/>
            <a:r>
              <a:rPr lang="en-US" sz="800"/>
              <a:t>RPI to Cat-187</a:t>
            </a:r>
            <a:endParaRPr lang="en-IN" sz="80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6F0BB8-4AC2-8AFC-173F-15581329EEDF}"/>
              </a:ext>
            </a:extLst>
          </p:cNvPr>
          <p:cNvCxnSpPr/>
          <p:nvPr/>
        </p:nvCxnSpPr>
        <p:spPr>
          <a:xfrm>
            <a:off x="2074203" y="4247711"/>
            <a:ext cx="0" cy="2078736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57B4161-FC26-8566-42D4-59D9D3E3D5E1}"/>
              </a:ext>
            </a:extLst>
          </p:cNvPr>
          <p:cNvCxnSpPr/>
          <p:nvPr/>
        </p:nvCxnSpPr>
        <p:spPr>
          <a:xfrm>
            <a:off x="1904061" y="4247711"/>
            <a:ext cx="0" cy="2078736"/>
          </a:xfrm>
          <a:prstGeom prst="line">
            <a:avLst/>
          </a:prstGeom>
          <a:ln w="9525"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941C75-AC1F-D352-80DE-DEA41A716F10}"/>
              </a:ext>
            </a:extLst>
          </p:cNvPr>
          <p:cNvCxnSpPr/>
          <p:nvPr/>
        </p:nvCxnSpPr>
        <p:spPr>
          <a:xfrm>
            <a:off x="5858284" y="4202353"/>
            <a:ext cx="0" cy="2078736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0485874-AF7A-F391-03D4-BD1A0B237BE6}"/>
              </a:ext>
            </a:extLst>
          </p:cNvPr>
          <p:cNvCxnSpPr/>
          <p:nvPr/>
        </p:nvCxnSpPr>
        <p:spPr>
          <a:xfrm>
            <a:off x="5642422" y="4202353"/>
            <a:ext cx="0" cy="2078736"/>
          </a:xfrm>
          <a:prstGeom prst="line">
            <a:avLst/>
          </a:prstGeom>
          <a:ln w="9525"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B8838AD-8B57-E5AE-17CD-2DCC2E10BD07}"/>
              </a:ext>
            </a:extLst>
          </p:cNvPr>
          <p:cNvCxnSpPr/>
          <p:nvPr/>
        </p:nvCxnSpPr>
        <p:spPr>
          <a:xfrm>
            <a:off x="9999962" y="4202353"/>
            <a:ext cx="0" cy="2078736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C0481BB-7017-EA75-D631-047CB88B3A71}"/>
              </a:ext>
            </a:extLst>
          </p:cNvPr>
          <p:cNvCxnSpPr/>
          <p:nvPr/>
        </p:nvCxnSpPr>
        <p:spPr>
          <a:xfrm>
            <a:off x="10210546" y="4202353"/>
            <a:ext cx="0" cy="2078736"/>
          </a:xfrm>
          <a:prstGeom prst="line">
            <a:avLst/>
          </a:prstGeom>
          <a:ln w="9525"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399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8E476-0B1C-8695-A5F5-49767A783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>
            <a:extLst>
              <a:ext uri="{FF2B5EF4-FFF2-40B4-BE49-F238E27FC236}">
                <a16:creationId xmlns:a16="http://schemas.microsoft.com/office/drawing/2014/main" id="{56F4F406-BB93-001C-9FC1-86D61E4689AF}"/>
              </a:ext>
            </a:extLst>
          </p:cNvPr>
          <p:cNvSpPr txBox="1">
            <a:spLocks/>
          </p:cNvSpPr>
          <p:nvPr/>
        </p:nvSpPr>
        <p:spPr>
          <a:xfrm>
            <a:off x="163789" y="67556"/>
            <a:ext cx="11681542" cy="61100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-64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PPG Level - Walmart Channel - Market Context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B97609-8072-B3CE-2C7A-D7FC5CD0EA1E}"/>
              </a:ext>
            </a:extLst>
          </p:cNvPr>
          <p:cNvGrpSpPr/>
          <p:nvPr/>
        </p:nvGrpSpPr>
        <p:grpSpPr>
          <a:xfrm>
            <a:off x="142240" y="632839"/>
            <a:ext cx="10566400" cy="45719"/>
            <a:chOff x="142240" y="653388"/>
            <a:chExt cx="10566400" cy="4571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A5327FF-3908-52B6-2329-9208ECAFC272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" y="673708"/>
              <a:ext cx="988568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929AFAE-9F72-B504-71AF-265F718A13CE}"/>
                </a:ext>
              </a:extLst>
            </p:cNvPr>
            <p:cNvSpPr/>
            <p:nvPr/>
          </p:nvSpPr>
          <p:spPr>
            <a:xfrm>
              <a:off x="142240" y="653388"/>
              <a:ext cx="1158240" cy="4571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715C23D-8D7A-5FA4-1A72-47251FD11513}"/>
              </a:ext>
            </a:extLst>
          </p:cNvPr>
          <p:cNvSpPr txBox="1"/>
          <p:nvPr/>
        </p:nvSpPr>
        <p:spPr>
          <a:xfrm>
            <a:off x="-177823" y="721848"/>
            <a:ext cx="73788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Summary of change in market share and price across brands  variants X PPG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44A3CC-4AF5-7585-602B-88FFA31C6CBC}"/>
              </a:ext>
            </a:extLst>
          </p:cNvPr>
          <p:cNvSpPr/>
          <p:nvPr/>
        </p:nvSpPr>
        <p:spPr>
          <a:xfrm>
            <a:off x="9221148" y="1096042"/>
            <a:ext cx="2633929" cy="397125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70% of the total PPGs are jars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Within Jars, 30 Oz </a:t>
            </a:r>
            <a:r>
              <a:rPr lang="en-IN" sz="1200">
                <a:solidFill>
                  <a:prstClr val="black"/>
                </a:solidFill>
                <a:latin typeface="Aptos" panose="02110004020202020204"/>
              </a:rPr>
              <a:t>has the largest val. share at 50%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1200">
                <a:solidFill>
                  <a:prstClr val="black"/>
                </a:solidFill>
                <a:latin typeface="Aptos" panose="02110004020202020204"/>
              </a:rPr>
              <a:t>Squeezy bottles have 23% share in food and are relatively expensive than jars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1200">
                <a:solidFill>
                  <a:prstClr val="black"/>
                </a:solidFill>
                <a:latin typeface="Aptos" panose="02110004020202020204"/>
              </a:rPr>
              <a:t>Within Squeezy bottles, 18-22 Oz has a share of 16% and is declining across variants, possibly due to price increase in the range of 10%-13%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1200">
                <a:solidFill>
                  <a:prstClr val="black"/>
                </a:solidFill>
                <a:latin typeface="Aptos" panose="02110004020202020204"/>
              </a:rPr>
              <a:t>Almost all PPGs in Whipped Dressing are declining 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3FAEF8-510A-B8FF-FB8F-249548C4E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162321"/>
              </p:ext>
            </p:extLst>
          </p:nvPr>
        </p:nvGraphicFramePr>
        <p:xfrm>
          <a:off x="240562" y="1096043"/>
          <a:ext cx="8711415" cy="5491575"/>
        </p:xfrm>
        <a:graphic>
          <a:graphicData uri="http://schemas.openxmlformats.org/drawingml/2006/table">
            <a:tbl>
              <a:tblPr/>
              <a:tblGrid>
                <a:gridCol w="1447382">
                  <a:extLst>
                    <a:ext uri="{9D8B030D-6E8A-4147-A177-3AD203B41FA5}">
                      <a16:colId xmlns:a16="http://schemas.microsoft.com/office/drawing/2014/main" val="2109617103"/>
                    </a:ext>
                  </a:extLst>
                </a:gridCol>
                <a:gridCol w="2138531">
                  <a:extLst>
                    <a:ext uri="{9D8B030D-6E8A-4147-A177-3AD203B41FA5}">
                      <a16:colId xmlns:a16="http://schemas.microsoft.com/office/drawing/2014/main" val="2004894533"/>
                    </a:ext>
                  </a:extLst>
                </a:gridCol>
                <a:gridCol w="1627142">
                  <a:extLst>
                    <a:ext uri="{9D8B030D-6E8A-4147-A177-3AD203B41FA5}">
                      <a16:colId xmlns:a16="http://schemas.microsoft.com/office/drawing/2014/main" val="1027570083"/>
                    </a:ext>
                  </a:extLst>
                </a:gridCol>
                <a:gridCol w="874590">
                  <a:extLst>
                    <a:ext uri="{9D8B030D-6E8A-4147-A177-3AD203B41FA5}">
                      <a16:colId xmlns:a16="http://schemas.microsoft.com/office/drawing/2014/main" val="783517527"/>
                    </a:ext>
                  </a:extLst>
                </a:gridCol>
                <a:gridCol w="874590">
                  <a:extLst>
                    <a:ext uri="{9D8B030D-6E8A-4147-A177-3AD203B41FA5}">
                      <a16:colId xmlns:a16="http://schemas.microsoft.com/office/drawing/2014/main" val="977183333"/>
                    </a:ext>
                  </a:extLst>
                </a:gridCol>
                <a:gridCol w="874590">
                  <a:extLst>
                    <a:ext uri="{9D8B030D-6E8A-4147-A177-3AD203B41FA5}">
                      <a16:colId xmlns:a16="http://schemas.microsoft.com/office/drawing/2014/main" val="2895745752"/>
                    </a:ext>
                  </a:extLst>
                </a:gridCol>
                <a:gridCol w="874590">
                  <a:extLst>
                    <a:ext uri="{9D8B030D-6E8A-4147-A177-3AD203B41FA5}">
                      <a16:colId xmlns:a16="http://schemas.microsoft.com/office/drawing/2014/main" val="281452676"/>
                    </a:ext>
                  </a:extLst>
                </a:gridCol>
              </a:tblGrid>
              <a:tr h="40358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Variant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Brand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PPG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Val. MS%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MS% Change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Avg Price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Price% Change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165520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Aioli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12Oz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02607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Aioli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Mccormick</a:t>
                      </a: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Aioli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30Oz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3.95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4264646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Hellmanns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15Oz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292764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15Oz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309105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Private Label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15Oz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-5.3%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1811403"/>
                  </a:ext>
                </a:extLst>
              </a:tr>
              <a:tr h="202609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Dukes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30Oz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5009392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Hellmanns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30Oz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300368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30Oz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-2.7%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479952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Private Label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30Oz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1.81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991840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Hellmanns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48Oz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793721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48Oz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495775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Private Label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48Oz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1.65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309584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Hellmanns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Other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8.54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610600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Hellmanns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12Oz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5.96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338768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12Oz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11022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Dukes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18 To 22Oz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3.94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091682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Hellmanns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18 To 22Oz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721781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18 To 22Oz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3.52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207202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Private Label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18 To 22Oz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2.96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473507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Whipped Dressing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15Oz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-2.0%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763804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Whipped Dressing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30Oz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2.83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-1.9%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683073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Whipped Dressing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48Oz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2.84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650401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Whipped Dressing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12Oz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-2.0%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491414"/>
                  </a:ext>
                </a:extLst>
              </a:tr>
              <a:tr h="21240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Whipped Dressing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18 To 22Oz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-2.0%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5148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F2EF5A2-9E30-6EAD-248C-469C625D2476}"/>
              </a:ext>
            </a:extLst>
          </p:cNvPr>
          <p:cNvSpPr txBox="1"/>
          <p:nvPr/>
        </p:nvSpPr>
        <p:spPr>
          <a:xfrm>
            <a:off x="9226020" y="5189178"/>
            <a:ext cx="26241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Please note: </a:t>
            </a:r>
            <a:r>
              <a:rPr kumimoji="0" lang="en-IN" sz="1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All non-KHC PPGs contributing &lt; </a:t>
            </a:r>
            <a:r>
              <a:rPr lang="en-IN" sz="1000" i="1">
                <a:solidFill>
                  <a:prstClr val="black"/>
                </a:solidFill>
                <a:latin typeface="Aptos" panose="02110004020202020204"/>
              </a:rPr>
              <a:t>1</a:t>
            </a:r>
            <a:r>
              <a:rPr kumimoji="0" lang="en-IN" sz="1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% to the overall channel have been excluded from representation on the slides. For KHC brands, all PPG contributing more than 0.5% to the respective brands have been shown.</a:t>
            </a:r>
          </a:p>
        </p:txBody>
      </p:sp>
    </p:spTree>
    <p:extLst>
      <p:ext uri="{BB962C8B-B14F-4D97-AF65-F5344CB8AC3E}">
        <p14:creationId xmlns:p14="http://schemas.microsoft.com/office/powerpoint/2010/main" val="79750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621D5-52DE-9496-2544-D965810FE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ADF5A79-6C8E-E489-6148-45F663B48FDC}"/>
              </a:ext>
            </a:extLst>
          </p:cNvPr>
          <p:cNvSpPr/>
          <p:nvPr/>
        </p:nvSpPr>
        <p:spPr>
          <a:xfrm>
            <a:off x="9962769" y="778282"/>
            <a:ext cx="1095370" cy="48764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2B9C2F-ECC6-CF28-0ED3-6861CD217530}"/>
              </a:ext>
            </a:extLst>
          </p:cNvPr>
          <p:cNvSpPr/>
          <p:nvPr/>
        </p:nvSpPr>
        <p:spPr>
          <a:xfrm>
            <a:off x="7641692" y="778282"/>
            <a:ext cx="2321077" cy="48764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BE0038-B2C6-A09F-D3FA-F2C681EC6E04}"/>
              </a:ext>
            </a:extLst>
          </p:cNvPr>
          <p:cNvSpPr/>
          <p:nvPr/>
        </p:nvSpPr>
        <p:spPr>
          <a:xfrm>
            <a:off x="6646343" y="778282"/>
            <a:ext cx="995349" cy="4893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A8DFFC-456F-AB24-F12C-D699A8010FFC}"/>
              </a:ext>
            </a:extLst>
          </p:cNvPr>
          <p:cNvSpPr/>
          <p:nvPr/>
        </p:nvSpPr>
        <p:spPr>
          <a:xfrm>
            <a:off x="4993984" y="778282"/>
            <a:ext cx="1652359" cy="4893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6A04FD-B191-0E25-9405-103B549CCD6E}"/>
              </a:ext>
            </a:extLst>
          </p:cNvPr>
          <p:cNvSpPr/>
          <p:nvPr/>
        </p:nvSpPr>
        <p:spPr>
          <a:xfrm>
            <a:off x="2639569" y="778282"/>
            <a:ext cx="2365247" cy="4893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0AAC5F-88DF-CD51-2914-6D30C5E38099}"/>
              </a:ext>
            </a:extLst>
          </p:cNvPr>
          <p:cNvSpPr/>
          <p:nvPr/>
        </p:nvSpPr>
        <p:spPr>
          <a:xfrm>
            <a:off x="1133856" y="778282"/>
            <a:ext cx="1652359" cy="4893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A2A82BF-D378-502D-139D-EF1DBDD0FF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A2A82BF-D378-502D-139D-EF1DBDD0FF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3">
            <a:extLst>
              <a:ext uri="{FF2B5EF4-FFF2-40B4-BE49-F238E27FC236}">
                <a16:creationId xmlns:a16="http://schemas.microsoft.com/office/drawing/2014/main" id="{DDF43987-FC0E-02E9-CCC8-03874EEEEC7B}"/>
              </a:ext>
            </a:extLst>
          </p:cNvPr>
          <p:cNvSpPr txBox="1">
            <a:spLocks/>
          </p:cNvSpPr>
          <p:nvPr/>
        </p:nvSpPr>
        <p:spPr>
          <a:xfrm>
            <a:off x="142240" y="87016"/>
            <a:ext cx="11681542" cy="61100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-64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Walmart- Mayo: Both 30oz Jar and 12oz Squeezy have poor MCVs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B618329-9AF5-2B46-B4FB-938BCEF01964}"/>
              </a:ext>
            </a:extLst>
          </p:cNvPr>
          <p:cNvGrpSpPr/>
          <p:nvPr/>
        </p:nvGrpSpPr>
        <p:grpSpPr>
          <a:xfrm>
            <a:off x="142240" y="667026"/>
            <a:ext cx="10566400" cy="45719"/>
            <a:chOff x="142240" y="653388"/>
            <a:chExt cx="10566400" cy="45719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A657287-F91C-1AF1-5200-E104D5D7CC10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" y="673708"/>
              <a:ext cx="988568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A11C50C-6B3C-1395-EB5D-6BCF8E96A5BB}"/>
                </a:ext>
              </a:extLst>
            </p:cNvPr>
            <p:cNvSpPr/>
            <p:nvPr/>
          </p:nvSpPr>
          <p:spPr>
            <a:xfrm>
              <a:off x="142240" y="653388"/>
              <a:ext cx="1158240" cy="4571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DB299F5-FEDA-BD53-7BBE-227050FE9930}"/>
              </a:ext>
            </a:extLst>
          </p:cNvPr>
          <p:cNvSpPr/>
          <p:nvPr/>
        </p:nvSpPr>
        <p:spPr>
          <a:xfrm>
            <a:off x="228764" y="5770173"/>
            <a:ext cx="11412629" cy="59652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Kraft’s 30 Oz variant is facing the maximum risk of loss of share. Dukes in the same price range has a better CSF and MCV. Similar competition from Hellman’s as well. This PPG requires price cut to protect loss of share </a:t>
            </a:r>
          </a:p>
        </p:txBody>
      </p:sp>
      <p:sp>
        <p:nvSpPr>
          <p:cNvPr id="10" name="Rounded Rectangle 54">
            <a:extLst>
              <a:ext uri="{FF2B5EF4-FFF2-40B4-BE49-F238E27FC236}">
                <a16:creationId xmlns:a16="http://schemas.microsoft.com/office/drawing/2014/main" id="{A3B686E3-4690-7E35-E1E1-FB7CD2894723}"/>
              </a:ext>
            </a:extLst>
          </p:cNvPr>
          <p:cNvSpPr/>
          <p:nvPr/>
        </p:nvSpPr>
        <p:spPr>
          <a:xfrm>
            <a:off x="200512" y="2126418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MCV</a:t>
            </a:r>
          </a:p>
        </p:txBody>
      </p:sp>
      <p:sp>
        <p:nvSpPr>
          <p:cNvPr id="11" name="Rounded Rectangle 54">
            <a:extLst>
              <a:ext uri="{FF2B5EF4-FFF2-40B4-BE49-F238E27FC236}">
                <a16:creationId xmlns:a16="http://schemas.microsoft.com/office/drawing/2014/main" id="{F7132FAF-F3AE-42DA-CD78-825C44BBE7DB}"/>
              </a:ext>
            </a:extLst>
          </p:cNvPr>
          <p:cNvSpPr/>
          <p:nvPr/>
        </p:nvSpPr>
        <p:spPr>
          <a:xfrm>
            <a:off x="200512" y="3291684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CSF</a:t>
            </a:r>
          </a:p>
        </p:txBody>
      </p:sp>
      <p:sp>
        <p:nvSpPr>
          <p:cNvPr id="12" name="Rounded Rectangle 54">
            <a:extLst>
              <a:ext uri="{FF2B5EF4-FFF2-40B4-BE49-F238E27FC236}">
                <a16:creationId xmlns:a16="http://schemas.microsoft.com/office/drawing/2014/main" id="{E01DD6AD-FA03-BB07-EAD3-8E3EA8CBAD12}"/>
              </a:ext>
            </a:extLst>
          </p:cNvPr>
          <p:cNvSpPr/>
          <p:nvPr/>
        </p:nvSpPr>
        <p:spPr>
          <a:xfrm>
            <a:off x="200512" y="3913735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Price</a:t>
            </a:r>
          </a:p>
        </p:txBody>
      </p:sp>
      <p:sp>
        <p:nvSpPr>
          <p:cNvPr id="13" name="Rounded Rectangle 54">
            <a:extLst>
              <a:ext uri="{FF2B5EF4-FFF2-40B4-BE49-F238E27FC236}">
                <a16:creationId xmlns:a16="http://schemas.microsoft.com/office/drawing/2014/main" id="{6AD9C076-14F2-1C7B-3254-267C169D751D}"/>
              </a:ext>
            </a:extLst>
          </p:cNvPr>
          <p:cNvSpPr/>
          <p:nvPr/>
        </p:nvSpPr>
        <p:spPr>
          <a:xfrm>
            <a:off x="184026" y="5313033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MSP</a:t>
            </a:r>
          </a:p>
        </p:txBody>
      </p:sp>
      <p:sp>
        <p:nvSpPr>
          <p:cNvPr id="15" name="Rounded Rectangle 54">
            <a:extLst>
              <a:ext uri="{FF2B5EF4-FFF2-40B4-BE49-F238E27FC236}">
                <a16:creationId xmlns:a16="http://schemas.microsoft.com/office/drawing/2014/main" id="{2C05ABBC-5276-301A-2590-AA70D38F4411}"/>
              </a:ext>
            </a:extLst>
          </p:cNvPr>
          <p:cNvSpPr/>
          <p:nvPr/>
        </p:nvSpPr>
        <p:spPr>
          <a:xfrm>
            <a:off x="184026" y="4947272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C.MS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531532-4C74-372E-0711-37F96B322D9A}"/>
              </a:ext>
            </a:extLst>
          </p:cNvPr>
          <p:cNvSpPr txBox="1"/>
          <p:nvPr/>
        </p:nvSpPr>
        <p:spPr>
          <a:xfrm>
            <a:off x="1415483" y="1115337"/>
            <a:ext cx="10397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Jar 15Oz- 5.8%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BD3FB3-D35D-2609-601B-0B2EABE22FE6}"/>
              </a:ext>
            </a:extLst>
          </p:cNvPr>
          <p:cNvSpPr txBox="1"/>
          <p:nvPr/>
        </p:nvSpPr>
        <p:spPr>
          <a:xfrm>
            <a:off x="3322737" y="1112397"/>
            <a:ext cx="10658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Jar 30Oz- </a:t>
            </a:r>
            <a:r>
              <a:rPr lang="en-IN" sz="1100" b="1">
                <a:solidFill>
                  <a:schemeClr val="accent1"/>
                </a:solidFill>
                <a:latin typeface="Aptos" panose="02110004020202020204"/>
              </a:rPr>
              <a:t>37.9</a:t>
            </a:r>
            <a:r>
              <a:rPr kumimoji="0" lang="en-IN" sz="11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C3AC19-897A-2981-0215-165BE2C1EC36}"/>
              </a:ext>
            </a:extLst>
          </p:cNvPr>
          <p:cNvSpPr txBox="1"/>
          <p:nvPr/>
        </p:nvSpPr>
        <p:spPr>
          <a:xfrm>
            <a:off x="6717972" y="1090931"/>
            <a:ext cx="9279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Sqz</a:t>
            </a:r>
            <a:r>
              <a:rPr kumimoji="0" lang="en-IN" sz="11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lang="en-IN" sz="1100" b="1">
                <a:solidFill>
                  <a:schemeClr val="accent1"/>
                </a:solidFill>
                <a:latin typeface="Aptos" panose="02110004020202020204"/>
              </a:rPr>
              <a:t>12</a:t>
            </a:r>
            <a:r>
              <a:rPr kumimoji="0" lang="en-IN" sz="11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Oz- 4.3%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58650F-C075-4D9A-C699-4AA5A293F5B0}"/>
              </a:ext>
            </a:extLst>
          </p:cNvPr>
          <p:cNvSpPr txBox="1"/>
          <p:nvPr/>
        </p:nvSpPr>
        <p:spPr>
          <a:xfrm>
            <a:off x="8061778" y="1115337"/>
            <a:ext cx="13440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Sqz</a:t>
            </a:r>
            <a:r>
              <a:rPr kumimoji="0" lang="en-IN" sz="11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18Oz-22Oz- 12.7%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531542-C898-5CBC-D7A9-828256F84B5A}"/>
              </a:ext>
            </a:extLst>
          </p:cNvPr>
          <p:cNvSpPr txBox="1"/>
          <p:nvPr/>
        </p:nvSpPr>
        <p:spPr>
          <a:xfrm>
            <a:off x="9962770" y="1115337"/>
            <a:ext cx="8576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Others- 5.2%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544C0B-C4A0-20A8-8804-2F0822769EF4}"/>
              </a:ext>
            </a:extLst>
          </p:cNvPr>
          <p:cNvSpPr txBox="1"/>
          <p:nvPr/>
        </p:nvSpPr>
        <p:spPr>
          <a:xfrm>
            <a:off x="5324395" y="1107613"/>
            <a:ext cx="10658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Jar 48Oz- </a:t>
            </a:r>
            <a:r>
              <a:rPr lang="en-IN" sz="1100" b="1">
                <a:solidFill>
                  <a:schemeClr val="accent1"/>
                </a:solidFill>
                <a:latin typeface="Aptos" panose="02110004020202020204"/>
              </a:rPr>
              <a:t>29.3</a:t>
            </a:r>
            <a:r>
              <a:rPr kumimoji="0" lang="en-IN" sz="11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%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A0165C3-E551-AA1D-FA6B-D64E2A2425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7594181"/>
              </p:ext>
            </p:extLst>
          </p:nvPr>
        </p:nvGraphicFramePr>
        <p:xfrm>
          <a:off x="1000126" y="1320192"/>
          <a:ext cx="10191748" cy="3458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1865041-BFFF-CBFF-A823-D63DB924B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137295"/>
              </p:ext>
            </p:extLst>
          </p:nvPr>
        </p:nvGraphicFramePr>
        <p:xfrm>
          <a:off x="1133856" y="4927938"/>
          <a:ext cx="9924282" cy="6491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1349">
                  <a:extLst>
                    <a:ext uri="{9D8B030D-6E8A-4147-A177-3AD203B41FA5}">
                      <a16:colId xmlns:a16="http://schemas.microsoft.com/office/drawing/2014/main" val="3364530925"/>
                    </a:ext>
                  </a:extLst>
                </a:gridCol>
                <a:gridCol w="551349">
                  <a:extLst>
                    <a:ext uri="{9D8B030D-6E8A-4147-A177-3AD203B41FA5}">
                      <a16:colId xmlns:a16="http://schemas.microsoft.com/office/drawing/2014/main" val="2455141140"/>
                    </a:ext>
                  </a:extLst>
                </a:gridCol>
                <a:gridCol w="551349">
                  <a:extLst>
                    <a:ext uri="{9D8B030D-6E8A-4147-A177-3AD203B41FA5}">
                      <a16:colId xmlns:a16="http://schemas.microsoft.com/office/drawing/2014/main" val="3398495318"/>
                    </a:ext>
                  </a:extLst>
                </a:gridCol>
                <a:gridCol w="551349">
                  <a:extLst>
                    <a:ext uri="{9D8B030D-6E8A-4147-A177-3AD203B41FA5}">
                      <a16:colId xmlns:a16="http://schemas.microsoft.com/office/drawing/2014/main" val="977021652"/>
                    </a:ext>
                  </a:extLst>
                </a:gridCol>
                <a:gridCol w="551349">
                  <a:extLst>
                    <a:ext uri="{9D8B030D-6E8A-4147-A177-3AD203B41FA5}">
                      <a16:colId xmlns:a16="http://schemas.microsoft.com/office/drawing/2014/main" val="2002206936"/>
                    </a:ext>
                  </a:extLst>
                </a:gridCol>
                <a:gridCol w="551349">
                  <a:extLst>
                    <a:ext uri="{9D8B030D-6E8A-4147-A177-3AD203B41FA5}">
                      <a16:colId xmlns:a16="http://schemas.microsoft.com/office/drawing/2014/main" val="3912714878"/>
                    </a:ext>
                  </a:extLst>
                </a:gridCol>
                <a:gridCol w="551349">
                  <a:extLst>
                    <a:ext uri="{9D8B030D-6E8A-4147-A177-3AD203B41FA5}">
                      <a16:colId xmlns:a16="http://schemas.microsoft.com/office/drawing/2014/main" val="4179068455"/>
                    </a:ext>
                  </a:extLst>
                </a:gridCol>
                <a:gridCol w="551349">
                  <a:extLst>
                    <a:ext uri="{9D8B030D-6E8A-4147-A177-3AD203B41FA5}">
                      <a16:colId xmlns:a16="http://schemas.microsoft.com/office/drawing/2014/main" val="1226292630"/>
                    </a:ext>
                  </a:extLst>
                </a:gridCol>
                <a:gridCol w="551349">
                  <a:extLst>
                    <a:ext uri="{9D8B030D-6E8A-4147-A177-3AD203B41FA5}">
                      <a16:colId xmlns:a16="http://schemas.microsoft.com/office/drawing/2014/main" val="2283824745"/>
                    </a:ext>
                  </a:extLst>
                </a:gridCol>
                <a:gridCol w="551349">
                  <a:extLst>
                    <a:ext uri="{9D8B030D-6E8A-4147-A177-3AD203B41FA5}">
                      <a16:colId xmlns:a16="http://schemas.microsoft.com/office/drawing/2014/main" val="3362810031"/>
                    </a:ext>
                  </a:extLst>
                </a:gridCol>
                <a:gridCol w="551349">
                  <a:extLst>
                    <a:ext uri="{9D8B030D-6E8A-4147-A177-3AD203B41FA5}">
                      <a16:colId xmlns:a16="http://schemas.microsoft.com/office/drawing/2014/main" val="1606650523"/>
                    </a:ext>
                  </a:extLst>
                </a:gridCol>
                <a:gridCol w="551349">
                  <a:extLst>
                    <a:ext uri="{9D8B030D-6E8A-4147-A177-3AD203B41FA5}">
                      <a16:colId xmlns:a16="http://schemas.microsoft.com/office/drawing/2014/main" val="1552492518"/>
                    </a:ext>
                  </a:extLst>
                </a:gridCol>
                <a:gridCol w="551349">
                  <a:extLst>
                    <a:ext uri="{9D8B030D-6E8A-4147-A177-3AD203B41FA5}">
                      <a16:colId xmlns:a16="http://schemas.microsoft.com/office/drawing/2014/main" val="2616633192"/>
                    </a:ext>
                  </a:extLst>
                </a:gridCol>
                <a:gridCol w="551349">
                  <a:extLst>
                    <a:ext uri="{9D8B030D-6E8A-4147-A177-3AD203B41FA5}">
                      <a16:colId xmlns:a16="http://schemas.microsoft.com/office/drawing/2014/main" val="1150492991"/>
                    </a:ext>
                  </a:extLst>
                </a:gridCol>
                <a:gridCol w="551349">
                  <a:extLst>
                    <a:ext uri="{9D8B030D-6E8A-4147-A177-3AD203B41FA5}">
                      <a16:colId xmlns:a16="http://schemas.microsoft.com/office/drawing/2014/main" val="747578079"/>
                    </a:ext>
                  </a:extLst>
                </a:gridCol>
                <a:gridCol w="551349">
                  <a:extLst>
                    <a:ext uri="{9D8B030D-6E8A-4147-A177-3AD203B41FA5}">
                      <a16:colId xmlns:a16="http://schemas.microsoft.com/office/drawing/2014/main" val="3480438600"/>
                    </a:ext>
                  </a:extLst>
                </a:gridCol>
                <a:gridCol w="551349">
                  <a:extLst>
                    <a:ext uri="{9D8B030D-6E8A-4147-A177-3AD203B41FA5}">
                      <a16:colId xmlns:a16="http://schemas.microsoft.com/office/drawing/2014/main" val="3748557433"/>
                    </a:ext>
                  </a:extLst>
                </a:gridCol>
                <a:gridCol w="551349">
                  <a:extLst>
                    <a:ext uri="{9D8B030D-6E8A-4147-A177-3AD203B41FA5}">
                      <a16:colId xmlns:a16="http://schemas.microsoft.com/office/drawing/2014/main" val="2856772829"/>
                    </a:ext>
                  </a:extLst>
                </a:gridCol>
              </a:tblGrid>
              <a:tr h="32459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3.1%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3" marR="7303" marT="73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0.9%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3" marR="7303" marT="73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1.8%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3" marR="7303" marT="73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4.1%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3" marR="7303" marT="73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19.0%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3" marR="7303" marT="73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5.9%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3" marR="7303" marT="73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7.1%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3" marR="7303" marT="73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4.6%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3" marR="7303" marT="73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1.3%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3" marR="7303" marT="73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2.0%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3" marR="7303" marT="73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2.8%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3" marR="7303" marT="73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1.5%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3" marR="7303" marT="73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1.6%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3" marR="7303" marT="73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6.5%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3" marR="7303" marT="73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2.5%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3" marR="7303" marT="73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2.1%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3" marR="7303" marT="73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1.2%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3" marR="7303" marT="73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0.8%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3" marR="7303" marT="7303" marB="0" anchor="ctr"/>
                </a:tc>
                <a:extLst>
                  <a:ext uri="{0D108BD9-81ED-4DB2-BD59-A6C34878D82A}">
                    <a16:rowId xmlns:a16="http://schemas.microsoft.com/office/drawing/2014/main" val="4164739968"/>
                  </a:ext>
                </a:extLst>
              </a:tr>
              <a:tr h="32459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0.33%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-0.10%</a:t>
                      </a:r>
                    </a:p>
                  </a:txBody>
                  <a:tcPr marL="7620" marR="7620" marT="7620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0.41%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0.11%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0.27%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-0.41%</a:t>
                      </a:r>
                    </a:p>
                  </a:txBody>
                  <a:tcPr marL="7620" marR="7620" marT="7620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0.17%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0.21%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-0.20%</a:t>
                      </a:r>
                    </a:p>
                  </a:txBody>
                  <a:tcPr marL="7620" marR="7620" marT="7620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0.05%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0.07%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-0.16%</a:t>
                      </a:r>
                    </a:p>
                  </a:txBody>
                  <a:tcPr marL="7620" marR="7620" marT="7620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-0.01%</a:t>
                      </a:r>
                    </a:p>
                  </a:txBody>
                  <a:tcPr marL="7620" marR="7620" marT="7620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-0.04%</a:t>
                      </a:r>
                    </a:p>
                  </a:txBody>
                  <a:tcPr marL="7620" marR="7620" marT="7620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-0.07%</a:t>
                      </a:r>
                    </a:p>
                  </a:txBody>
                  <a:tcPr marL="7620" marR="7620" marT="7620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-0.05%</a:t>
                      </a:r>
                    </a:p>
                  </a:txBody>
                  <a:tcPr marL="7620" marR="7620" marT="7620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-0.30%</a:t>
                      </a:r>
                    </a:p>
                  </a:txBody>
                  <a:tcPr marL="7620" marR="7620" marT="7620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0.41%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448714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B63A988B-7342-9D9C-234A-B95C8A523906}"/>
              </a:ext>
            </a:extLst>
          </p:cNvPr>
          <p:cNvSpPr/>
          <p:nvPr/>
        </p:nvSpPr>
        <p:spPr>
          <a:xfrm>
            <a:off x="1300480" y="847160"/>
            <a:ext cx="9657080" cy="1849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>
                <a:solidFill>
                  <a:sysClr val="windowText" lastClr="000000"/>
                </a:solidFill>
              </a:rPr>
              <a:t>Mayo</a:t>
            </a:r>
          </a:p>
        </p:txBody>
      </p:sp>
      <p:sp>
        <p:nvSpPr>
          <p:cNvPr id="36" name="Star: 5 Points 35">
            <a:extLst>
              <a:ext uri="{FF2B5EF4-FFF2-40B4-BE49-F238E27FC236}">
                <a16:creationId xmlns:a16="http://schemas.microsoft.com/office/drawing/2014/main" id="{7E4B4263-BAF4-BC3E-318A-620AA13A23AE}"/>
              </a:ext>
            </a:extLst>
          </p:cNvPr>
          <p:cNvSpPr/>
          <p:nvPr/>
        </p:nvSpPr>
        <p:spPr>
          <a:xfrm>
            <a:off x="1900387" y="2315870"/>
            <a:ext cx="161005" cy="15198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Star: 5 Points 36">
            <a:extLst>
              <a:ext uri="{FF2B5EF4-FFF2-40B4-BE49-F238E27FC236}">
                <a16:creationId xmlns:a16="http://schemas.microsoft.com/office/drawing/2014/main" id="{4060F8C7-426C-0C50-F63B-7F9BF5775850}"/>
              </a:ext>
            </a:extLst>
          </p:cNvPr>
          <p:cNvSpPr/>
          <p:nvPr/>
        </p:nvSpPr>
        <p:spPr>
          <a:xfrm>
            <a:off x="4092718" y="2844916"/>
            <a:ext cx="161005" cy="15198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Star: 5 Points 37">
            <a:extLst>
              <a:ext uri="{FF2B5EF4-FFF2-40B4-BE49-F238E27FC236}">
                <a16:creationId xmlns:a16="http://schemas.microsoft.com/office/drawing/2014/main" id="{1F982CC8-B6F3-9831-CA23-D53CC31779F2}"/>
              </a:ext>
            </a:extLst>
          </p:cNvPr>
          <p:cNvSpPr/>
          <p:nvPr/>
        </p:nvSpPr>
        <p:spPr>
          <a:xfrm>
            <a:off x="5778952" y="2908828"/>
            <a:ext cx="161005" cy="15198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462CB4DC-78FB-2782-5F46-3D315B7C17DB}"/>
              </a:ext>
            </a:extLst>
          </p:cNvPr>
          <p:cNvSpPr/>
          <p:nvPr/>
        </p:nvSpPr>
        <p:spPr>
          <a:xfrm>
            <a:off x="7406196" y="1979678"/>
            <a:ext cx="161005" cy="15198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Star: 5 Points 39">
            <a:extLst>
              <a:ext uri="{FF2B5EF4-FFF2-40B4-BE49-F238E27FC236}">
                <a16:creationId xmlns:a16="http://schemas.microsoft.com/office/drawing/2014/main" id="{E761DE91-F70C-63DE-3821-E04ED5FACA7A}"/>
              </a:ext>
            </a:extLst>
          </p:cNvPr>
          <p:cNvSpPr/>
          <p:nvPr/>
        </p:nvSpPr>
        <p:spPr>
          <a:xfrm>
            <a:off x="9053099" y="2358221"/>
            <a:ext cx="161005" cy="15198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Star: 5 Points 40">
            <a:extLst>
              <a:ext uri="{FF2B5EF4-FFF2-40B4-BE49-F238E27FC236}">
                <a16:creationId xmlns:a16="http://schemas.microsoft.com/office/drawing/2014/main" id="{397D6097-C953-5542-05F7-4F71D7433403}"/>
              </a:ext>
            </a:extLst>
          </p:cNvPr>
          <p:cNvSpPr/>
          <p:nvPr/>
        </p:nvSpPr>
        <p:spPr>
          <a:xfrm>
            <a:off x="10680338" y="2097665"/>
            <a:ext cx="161005" cy="15198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472B6BA-413F-6DAE-1E13-36CA08BD4B1D}"/>
              </a:ext>
            </a:extLst>
          </p:cNvPr>
          <p:cNvSpPr/>
          <p:nvPr/>
        </p:nvSpPr>
        <p:spPr>
          <a:xfrm>
            <a:off x="3943172" y="2616811"/>
            <a:ext cx="453596" cy="3045408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222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0AC1A-08C7-88CB-2548-AD9AB6A9A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F800F6D-D1E2-98A2-39E2-E39DEA4FB46D}"/>
              </a:ext>
            </a:extLst>
          </p:cNvPr>
          <p:cNvSpPr/>
          <p:nvPr/>
        </p:nvSpPr>
        <p:spPr>
          <a:xfrm>
            <a:off x="8524875" y="780180"/>
            <a:ext cx="2981325" cy="4893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FF1CA5-509D-892F-ABE9-1FFE4FCFF886}"/>
              </a:ext>
            </a:extLst>
          </p:cNvPr>
          <p:cNvSpPr/>
          <p:nvPr/>
        </p:nvSpPr>
        <p:spPr>
          <a:xfrm>
            <a:off x="1208315" y="780180"/>
            <a:ext cx="7316560" cy="4893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A34E5023-C12A-EA35-69F1-8A8207003D4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34E5023-C12A-EA35-69F1-8A8207003D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6845E4E-8C05-AE3E-F612-0F8B91A382EC}"/>
              </a:ext>
            </a:extLst>
          </p:cNvPr>
          <p:cNvGrpSpPr/>
          <p:nvPr/>
        </p:nvGrpSpPr>
        <p:grpSpPr>
          <a:xfrm>
            <a:off x="142240" y="667026"/>
            <a:ext cx="10566400" cy="45719"/>
            <a:chOff x="142240" y="653388"/>
            <a:chExt cx="10566400" cy="45719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F17C6E7-4C22-8246-87F6-993D7F103549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" y="673708"/>
              <a:ext cx="988568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5C663FA-659A-438C-9728-C023BE26D001}"/>
                </a:ext>
              </a:extLst>
            </p:cNvPr>
            <p:cNvSpPr/>
            <p:nvPr/>
          </p:nvSpPr>
          <p:spPr>
            <a:xfrm>
              <a:off x="142240" y="653388"/>
              <a:ext cx="1158240" cy="4571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D4EFD6A-02AF-303D-8FA7-8909829743B0}"/>
              </a:ext>
            </a:extLst>
          </p:cNvPr>
          <p:cNvSpPr/>
          <p:nvPr/>
        </p:nvSpPr>
        <p:spPr>
          <a:xfrm>
            <a:off x="228764" y="5770173"/>
            <a:ext cx="11412629" cy="59652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Need to cut price across Miracle Whip PPGs, more in 30 Oz.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1200">
                <a:solidFill>
                  <a:prstClr val="black"/>
                </a:solidFill>
                <a:latin typeface="Aptos" panose="02110004020202020204"/>
              </a:rPr>
              <a:t>Aioli can maintain price 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ounded Rectangle 54">
            <a:extLst>
              <a:ext uri="{FF2B5EF4-FFF2-40B4-BE49-F238E27FC236}">
                <a16:creationId xmlns:a16="http://schemas.microsoft.com/office/drawing/2014/main" id="{9305A81A-0B63-BBEA-D825-261112444D3C}"/>
              </a:ext>
            </a:extLst>
          </p:cNvPr>
          <p:cNvSpPr/>
          <p:nvPr/>
        </p:nvSpPr>
        <p:spPr>
          <a:xfrm>
            <a:off x="200512" y="2126418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MCV</a:t>
            </a:r>
          </a:p>
        </p:txBody>
      </p:sp>
      <p:sp>
        <p:nvSpPr>
          <p:cNvPr id="11" name="Rounded Rectangle 54">
            <a:extLst>
              <a:ext uri="{FF2B5EF4-FFF2-40B4-BE49-F238E27FC236}">
                <a16:creationId xmlns:a16="http://schemas.microsoft.com/office/drawing/2014/main" id="{01B597C1-C75A-33A5-0AF2-82B2A786A4B4}"/>
              </a:ext>
            </a:extLst>
          </p:cNvPr>
          <p:cNvSpPr/>
          <p:nvPr/>
        </p:nvSpPr>
        <p:spPr>
          <a:xfrm>
            <a:off x="200512" y="3291684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CSF</a:t>
            </a:r>
          </a:p>
        </p:txBody>
      </p:sp>
      <p:sp>
        <p:nvSpPr>
          <p:cNvPr id="12" name="Rounded Rectangle 54">
            <a:extLst>
              <a:ext uri="{FF2B5EF4-FFF2-40B4-BE49-F238E27FC236}">
                <a16:creationId xmlns:a16="http://schemas.microsoft.com/office/drawing/2014/main" id="{FE8592DC-195E-F3CF-19FC-D687CE8EC904}"/>
              </a:ext>
            </a:extLst>
          </p:cNvPr>
          <p:cNvSpPr/>
          <p:nvPr/>
        </p:nvSpPr>
        <p:spPr>
          <a:xfrm>
            <a:off x="200512" y="3913735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Price</a:t>
            </a:r>
          </a:p>
        </p:txBody>
      </p:sp>
      <p:sp>
        <p:nvSpPr>
          <p:cNvPr id="13" name="Rounded Rectangle 54">
            <a:extLst>
              <a:ext uri="{FF2B5EF4-FFF2-40B4-BE49-F238E27FC236}">
                <a16:creationId xmlns:a16="http://schemas.microsoft.com/office/drawing/2014/main" id="{87E89B0E-B102-245E-F447-49883A81576C}"/>
              </a:ext>
            </a:extLst>
          </p:cNvPr>
          <p:cNvSpPr/>
          <p:nvPr/>
        </p:nvSpPr>
        <p:spPr>
          <a:xfrm>
            <a:off x="184026" y="5313033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MSP</a:t>
            </a:r>
          </a:p>
        </p:txBody>
      </p:sp>
      <p:sp>
        <p:nvSpPr>
          <p:cNvPr id="15" name="Rounded Rectangle 54">
            <a:extLst>
              <a:ext uri="{FF2B5EF4-FFF2-40B4-BE49-F238E27FC236}">
                <a16:creationId xmlns:a16="http://schemas.microsoft.com/office/drawing/2014/main" id="{4CD98FE6-979F-1AAB-0CEB-7F6419F1ADAE}"/>
              </a:ext>
            </a:extLst>
          </p:cNvPr>
          <p:cNvSpPr/>
          <p:nvPr/>
        </p:nvSpPr>
        <p:spPr>
          <a:xfrm>
            <a:off x="184026" y="4947272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C.MS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02E390E-2B5F-C9F6-30E1-8E77F67C88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0300039"/>
              </p:ext>
            </p:extLst>
          </p:nvPr>
        </p:nvGraphicFramePr>
        <p:xfrm>
          <a:off x="1104900" y="1313075"/>
          <a:ext cx="10467975" cy="34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2148E46-D5A7-B385-504D-C7A15CBEDD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540861"/>
              </p:ext>
            </p:extLst>
          </p:nvPr>
        </p:nvGraphicFramePr>
        <p:xfrm>
          <a:off x="1498600" y="4864091"/>
          <a:ext cx="9874249" cy="7207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0607">
                  <a:extLst>
                    <a:ext uri="{9D8B030D-6E8A-4147-A177-3AD203B41FA5}">
                      <a16:colId xmlns:a16="http://schemas.microsoft.com/office/drawing/2014/main" val="949949965"/>
                    </a:ext>
                  </a:extLst>
                </a:gridCol>
                <a:gridCol w="1410607">
                  <a:extLst>
                    <a:ext uri="{9D8B030D-6E8A-4147-A177-3AD203B41FA5}">
                      <a16:colId xmlns:a16="http://schemas.microsoft.com/office/drawing/2014/main" val="664070955"/>
                    </a:ext>
                  </a:extLst>
                </a:gridCol>
                <a:gridCol w="1410607">
                  <a:extLst>
                    <a:ext uri="{9D8B030D-6E8A-4147-A177-3AD203B41FA5}">
                      <a16:colId xmlns:a16="http://schemas.microsoft.com/office/drawing/2014/main" val="115054953"/>
                    </a:ext>
                  </a:extLst>
                </a:gridCol>
                <a:gridCol w="1410607">
                  <a:extLst>
                    <a:ext uri="{9D8B030D-6E8A-4147-A177-3AD203B41FA5}">
                      <a16:colId xmlns:a16="http://schemas.microsoft.com/office/drawing/2014/main" val="2371273892"/>
                    </a:ext>
                  </a:extLst>
                </a:gridCol>
                <a:gridCol w="1410607">
                  <a:extLst>
                    <a:ext uri="{9D8B030D-6E8A-4147-A177-3AD203B41FA5}">
                      <a16:colId xmlns:a16="http://schemas.microsoft.com/office/drawing/2014/main" val="1873954873"/>
                    </a:ext>
                  </a:extLst>
                </a:gridCol>
                <a:gridCol w="1410607">
                  <a:extLst>
                    <a:ext uri="{9D8B030D-6E8A-4147-A177-3AD203B41FA5}">
                      <a16:colId xmlns:a16="http://schemas.microsoft.com/office/drawing/2014/main" val="304310900"/>
                    </a:ext>
                  </a:extLst>
                </a:gridCol>
                <a:gridCol w="1410607">
                  <a:extLst>
                    <a:ext uri="{9D8B030D-6E8A-4147-A177-3AD203B41FA5}">
                      <a16:colId xmlns:a16="http://schemas.microsoft.com/office/drawing/2014/main" val="2292901245"/>
                    </a:ext>
                  </a:extLst>
                </a:gridCol>
              </a:tblGrid>
              <a:tr h="3603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1.9%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7.8%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1.2%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1.5%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1.8%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4.5%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0.9%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39930940"/>
                  </a:ext>
                </a:extLst>
              </a:tr>
              <a:tr h="36035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-0.21%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-0.34%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-0.13%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-0.16%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-0.12%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-0.06%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0.02%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089949"/>
                  </a:ext>
                </a:extLst>
              </a:tr>
            </a:tbl>
          </a:graphicData>
        </a:graphic>
      </p:graphicFrame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04D77529-6F16-7EB9-6C57-4ACBF51AC89C}"/>
              </a:ext>
            </a:extLst>
          </p:cNvPr>
          <p:cNvSpPr/>
          <p:nvPr/>
        </p:nvSpPr>
        <p:spPr>
          <a:xfrm>
            <a:off x="10628137" y="1184718"/>
            <a:ext cx="161005" cy="15198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6EAA6806-3DEB-3E8C-4050-F180760A3552}"/>
              </a:ext>
            </a:extLst>
          </p:cNvPr>
          <p:cNvSpPr/>
          <p:nvPr/>
        </p:nvSpPr>
        <p:spPr>
          <a:xfrm>
            <a:off x="1895072" y="2050427"/>
            <a:ext cx="161005" cy="15198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20A6FB99-FD7E-4071-EEE1-A6818F261E06}"/>
              </a:ext>
            </a:extLst>
          </p:cNvPr>
          <p:cNvSpPr/>
          <p:nvPr/>
        </p:nvSpPr>
        <p:spPr>
          <a:xfrm>
            <a:off x="3380972" y="2632337"/>
            <a:ext cx="161005" cy="15198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1DB20EBB-900C-5F2A-98B8-1DFF77228F4B}"/>
              </a:ext>
            </a:extLst>
          </p:cNvPr>
          <p:cNvSpPr/>
          <p:nvPr/>
        </p:nvSpPr>
        <p:spPr>
          <a:xfrm>
            <a:off x="4770230" y="2632337"/>
            <a:ext cx="161005" cy="15198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B57CD09B-F890-4DDE-7E4B-6177FF6AFD82}"/>
              </a:ext>
            </a:extLst>
          </p:cNvPr>
          <p:cNvSpPr/>
          <p:nvPr/>
        </p:nvSpPr>
        <p:spPr>
          <a:xfrm>
            <a:off x="6274719" y="1547057"/>
            <a:ext cx="161005" cy="15198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C84886AA-C694-724C-F27C-7A96E9204258}"/>
              </a:ext>
            </a:extLst>
          </p:cNvPr>
          <p:cNvSpPr/>
          <p:nvPr/>
        </p:nvSpPr>
        <p:spPr>
          <a:xfrm>
            <a:off x="7717919" y="2100041"/>
            <a:ext cx="161005" cy="15198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F1AD4C-4DC4-B644-2724-F8B060361ECD}"/>
              </a:ext>
            </a:extLst>
          </p:cNvPr>
          <p:cNvSpPr/>
          <p:nvPr/>
        </p:nvSpPr>
        <p:spPr>
          <a:xfrm>
            <a:off x="1836420" y="880532"/>
            <a:ext cx="6233713" cy="1996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>
                <a:solidFill>
                  <a:sysClr val="windowText" lastClr="000000"/>
                </a:solidFill>
              </a:rPr>
              <a:t>Whipped Dressing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96BC8D-6CD5-B6CF-A994-8DA1FB937523}"/>
              </a:ext>
            </a:extLst>
          </p:cNvPr>
          <p:cNvSpPr/>
          <p:nvPr/>
        </p:nvSpPr>
        <p:spPr>
          <a:xfrm>
            <a:off x="9685918" y="880533"/>
            <a:ext cx="801660" cy="1996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>
                <a:solidFill>
                  <a:sysClr val="windowText" lastClr="000000"/>
                </a:solidFill>
              </a:rPr>
              <a:t>Aioli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DB57A5-C9DE-8CCE-700F-C195FE8C5E90}"/>
              </a:ext>
            </a:extLst>
          </p:cNvPr>
          <p:cNvSpPr/>
          <p:nvPr/>
        </p:nvSpPr>
        <p:spPr>
          <a:xfrm>
            <a:off x="2910947" y="2296807"/>
            <a:ext cx="1020973" cy="328798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0EAD62DB-B482-0726-2534-A3A69268AD87}"/>
              </a:ext>
            </a:extLst>
          </p:cNvPr>
          <p:cNvSpPr txBox="1">
            <a:spLocks/>
          </p:cNvSpPr>
          <p:nvPr/>
        </p:nvSpPr>
        <p:spPr>
          <a:xfrm>
            <a:off x="195771" y="101744"/>
            <a:ext cx="11681542" cy="61100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-64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Walmart- Miracle whip is overpriced across packs while Aioli has a strong CSF</a:t>
            </a:r>
          </a:p>
        </p:txBody>
      </p:sp>
    </p:spTree>
    <p:extLst>
      <p:ext uri="{BB962C8B-B14F-4D97-AF65-F5344CB8AC3E}">
        <p14:creationId xmlns:p14="http://schemas.microsoft.com/office/powerpoint/2010/main" val="835349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F1620-A6DD-8BAA-153F-BDFD75D28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CC022B4-1B90-E346-7BC9-E5E7EAFA8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851528"/>
              </p:ext>
            </p:extLst>
          </p:nvPr>
        </p:nvGraphicFramePr>
        <p:xfrm>
          <a:off x="1221101" y="1188722"/>
          <a:ext cx="9185966" cy="4082294"/>
        </p:xfrm>
        <a:graphic>
          <a:graphicData uri="http://schemas.openxmlformats.org/drawingml/2006/table">
            <a:tbl>
              <a:tblPr/>
              <a:tblGrid>
                <a:gridCol w="1025187">
                  <a:extLst>
                    <a:ext uri="{9D8B030D-6E8A-4147-A177-3AD203B41FA5}">
                      <a16:colId xmlns:a16="http://schemas.microsoft.com/office/drawing/2014/main" val="2917722173"/>
                    </a:ext>
                  </a:extLst>
                </a:gridCol>
                <a:gridCol w="1134541">
                  <a:extLst>
                    <a:ext uri="{9D8B030D-6E8A-4147-A177-3AD203B41FA5}">
                      <a16:colId xmlns:a16="http://schemas.microsoft.com/office/drawing/2014/main" val="2360876042"/>
                    </a:ext>
                  </a:extLst>
                </a:gridCol>
                <a:gridCol w="1722314">
                  <a:extLst>
                    <a:ext uri="{9D8B030D-6E8A-4147-A177-3AD203B41FA5}">
                      <a16:colId xmlns:a16="http://schemas.microsoft.com/office/drawing/2014/main" val="3694249290"/>
                    </a:ext>
                  </a:extLst>
                </a:gridCol>
                <a:gridCol w="1763322">
                  <a:extLst>
                    <a:ext uri="{9D8B030D-6E8A-4147-A177-3AD203B41FA5}">
                      <a16:colId xmlns:a16="http://schemas.microsoft.com/office/drawing/2014/main" val="892121098"/>
                    </a:ext>
                  </a:extLst>
                </a:gridCol>
                <a:gridCol w="1120872">
                  <a:extLst>
                    <a:ext uri="{9D8B030D-6E8A-4147-A177-3AD203B41FA5}">
                      <a16:colId xmlns:a16="http://schemas.microsoft.com/office/drawing/2014/main" val="201896831"/>
                    </a:ext>
                  </a:extLst>
                </a:gridCol>
                <a:gridCol w="874827">
                  <a:extLst>
                    <a:ext uri="{9D8B030D-6E8A-4147-A177-3AD203B41FA5}">
                      <a16:colId xmlns:a16="http://schemas.microsoft.com/office/drawing/2014/main" val="4110058757"/>
                    </a:ext>
                  </a:extLst>
                </a:gridCol>
                <a:gridCol w="806768">
                  <a:extLst>
                    <a:ext uri="{9D8B030D-6E8A-4147-A177-3AD203B41FA5}">
                      <a16:colId xmlns:a16="http://schemas.microsoft.com/office/drawing/2014/main" val="4290853521"/>
                    </a:ext>
                  </a:extLst>
                </a:gridCol>
                <a:gridCol w="738135">
                  <a:extLst>
                    <a:ext uri="{9D8B030D-6E8A-4147-A177-3AD203B41FA5}">
                      <a16:colId xmlns:a16="http://schemas.microsoft.com/office/drawing/2014/main" val="3403103145"/>
                    </a:ext>
                  </a:extLst>
                </a:gridCol>
              </a:tblGrid>
              <a:tr h="594358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Channel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Variant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PPG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Current RPI Cat.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MCV RPI Cat.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Delta 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Vol. contr. to KHC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846224"/>
                  </a:ext>
                </a:extLst>
              </a:tr>
              <a:tr h="28632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Walmart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15Oz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143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-15.8%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6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092895"/>
                  </a:ext>
                </a:extLst>
              </a:tr>
              <a:tr h="28632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Walmart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30Oz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83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-9.5%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26.9%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104226"/>
                  </a:ext>
                </a:extLst>
              </a:tr>
              <a:tr h="28632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Walmart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48Oz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88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-21.7%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798705"/>
                  </a:ext>
                </a:extLst>
              </a:tr>
              <a:tr h="28632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Walmart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12Oz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178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-15.3%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B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3.2%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6874475"/>
                  </a:ext>
                </a:extLst>
              </a:tr>
              <a:tr h="28632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Walmart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18 To 22Oz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119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-3.6%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8.1%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8613374"/>
                  </a:ext>
                </a:extLst>
              </a:tr>
              <a:tr h="28632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Walmart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Aioli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30Oz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Suggested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369501"/>
                  </a:ext>
                </a:extLst>
              </a:tr>
              <a:tr h="28632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Walmart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Aioli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12Oz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210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3.3%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7440588"/>
                  </a:ext>
                </a:extLst>
              </a:tr>
              <a:tr h="28632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Walmart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Whipped Dressing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15Oz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170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-15.2%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C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6090185"/>
                  </a:ext>
                </a:extLst>
              </a:tr>
              <a:tr h="28632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Walmart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Whipped Dressing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30Oz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95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-5.7%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30.7%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369304"/>
                  </a:ext>
                </a:extLst>
              </a:tr>
              <a:tr h="28632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Walmart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Whipped Dressing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48Oz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   96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-14.2%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796085"/>
                  </a:ext>
                </a:extLst>
              </a:tr>
              <a:tr h="28632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Walmart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Whipped Dressing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12Oz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212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-14.7%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1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2675643"/>
                  </a:ext>
                </a:extLst>
              </a:tr>
              <a:tr h="28632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Walmart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Whipped Dressing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18 To 22Oz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              150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-8.9%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236883"/>
                  </a:ext>
                </a:extLst>
              </a:tr>
            </a:tbl>
          </a:graphicData>
        </a:graphic>
      </p:graphicFrame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F26278AF-D908-D723-3F11-4263F2B9CE6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26278AF-D908-D723-3F11-4263F2B9CE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3">
            <a:extLst>
              <a:ext uri="{FF2B5EF4-FFF2-40B4-BE49-F238E27FC236}">
                <a16:creationId xmlns:a16="http://schemas.microsoft.com/office/drawing/2014/main" id="{A8F7E0D8-3BA7-7491-BA21-17210E4E7066}"/>
              </a:ext>
            </a:extLst>
          </p:cNvPr>
          <p:cNvSpPr txBox="1">
            <a:spLocks/>
          </p:cNvSpPr>
          <p:nvPr/>
        </p:nvSpPr>
        <p:spPr>
          <a:xfrm>
            <a:off x="142240" y="87016"/>
            <a:ext cx="11681542" cy="61100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-64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Walmart: Mayo </a:t>
            </a:r>
            <a:r>
              <a:rPr lang="en-GB" sz="2400" b="1" spc="-64" dirty="0">
                <a:solidFill>
                  <a:srgbClr val="4472C4">
                    <a:lumMod val="50000"/>
                  </a:srgbClr>
                </a:solidFill>
                <a:latin typeface="Rockwell"/>
                <a:cs typeface="Arial" panose="020B0604020202020204" pitchFamily="34" charset="0"/>
              </a:rPr>
              <a:t>&amp; WD</a:t>
            </a:r>
            <a:r>
              <a:rPr kumimoji="0" lang="en-GB" sz="2400" b="1" i="0" u="none" strike="noStrike" kern="1200" cap="none" spc="-64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 cut in 30Oz Jars; consider expanding Aioli to 30oz Jars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2F2079E-54AD-BAB7-17C9-6FAC3E792C59}"/>
              </a:ext>
            </a:extLst>
          </p:cNvPr>
          <p:cNvGrpSpPr/>
          <p:nvPr/>
        </p:nvGrpSpPr>
        <p:grpSpPr>
          <a:xfrm>
            <a:off x="142240" y="667026"/>
            <a:ext cx="10566400" cy="45719"/>
            <a:chOff x="142240" y="653388"/>
            <a:chExt cx="10566400" cy="45719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45855D3-F733-8063-C58C-2351A6CBD081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" y="673708"/>
              <a:ext cx="988568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CB7E755-A2D4-3BD4-788E-86624898F1E5}"/>
                </a:ext>
              </a:extLst>
            </p:cNvPr>
            <p:cNvSpPr/>
            <p:nvPr/>
          </p:nvSpPr>
          <p:spPr>
            <a:xfrm>
              <a:off x="142240" y="653388"/>
              <a:ext cx="1158240" cy="4571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AD86CE81-AEF4-A655-AFF7-A9930951FDF2}"/>
              </a:ext>
            </a:extLst>
          </p:cNvPr>
          <p:cNvSpPr/>
          <p:nvPr/>
        </p:nvSpPr>
        <p:spPr>
          <a:xfrm>
            <a:off x="1032190" y="1817370"/>
            <a:ext cx="9540560" cy="120035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D56EF7C-B66A-CD7B-D912-E9B6B1165ADE}"/>
              </a:ext>
            </a:extLst>
          </p:cNvPr>
          <p:cNvSpPr/>
          <p:nvPr/>
        </p:nvSpPr>
        <p:spPr>
          <a:xfrm>
            <a:off x="1009488" y="3292571"/>
            <a:ext cx="9540560" cy="30618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4E47B39-B5FA-EFD5-DAD6-2BE0CA01A47E}"/>
              </a:ext>
            </a:extLst>
          </p:cNvPr>
          <p:cNvSpPr/>
          <p:nvPr/>
        </p:nvSpPr>
        <p:spPr>
          <a:xfrm>
            <a:off x="1032190" y="3889570"/>
            <a:ext cx="9540560" cy="150539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BC14E3-F215-609A-DDBD-FA4A471B12F2}"/>
              </a:ext>
            </a:extLst>
          </p:cNvPr>
          <p:cNvSpPr txBox="1"/>
          <p:nvPr/>
        </p:nvSpPr>
        <p:spPr>
          <a:xfrm>
            <a:off x="10668004" y="2232880"/>
            <a:ext cx="60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Cut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C3AC65-F006-9060-F348-59C10739A96D}"/>
              </a:ext>
            </a:extLst>
          </p:cNvPr>
          <p:cNvSpPr txBox="1"/>
          <p:nvPr/>
        </p:nvSpPr>
        <p:spPr>
          <a:xfrm>
            <a:off x="10708640" y="4457599"/>
            <a:ext cx="60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9B522A-8370-0787-0660-2657AFD6A7FC}"/>
              </a:ext>
            </a:extLst>
          </p:cNvPr>
          <p:cNvSpPr txBox="1"/>
          <p:nvPr/>
        </p:nvSpPr>
        <p:spPr>
          <a:xfrm>
            <a:off x="10567034" y="3245389"/>
            <a:ext cx="1136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Expand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1275F-5EDB-7183-E774-E6203DED3A9E}"/>
              </a:ext>
            </a:extLst>
          </p:cNvPr>
          <p:cNvSpPr txBox="1"/>
          <p:nvPr/>
        </p:nvSpPr>
        <p:spPr>
          <a:xfrm>
            <a:off x="228600" y="6462376"/>
            <a:ext cx="3063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/>
              <a:t>Category is defined as Mayo + Aioli only</a:t>
            </a:r>
          </a:p>
        </p:txBody>
      </p:sp>
    </p:spTree>
    <p:extLst>
      <p:ext uri="{BB962C8B-B14F-4D97-AF65-F5344CB8AC3E}">
        <p14:creationId xmlns:p14="http://schemas.microsoft.com/office/powerpoint/2010/main" val="1810455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4D4A37B-851A-4F24-B44B-934A0D2F4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EDD81EA2-9F53-AC5D-E0E6-E5416D1BC07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DD81EA2-9F53-AC5D-E0E6-E5416D1BC0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3">
            <a:extLst>
              <a:ext uri="{FF2B5EF4-FFF2-40B4-BE49-F238E27FC236}">
                <a16:creationId xmlns:a16="http://schemas.microsoft.com/office/drawing/2014/main" id="{875E4B27-CAED-834C-7A3E-60B59543425F}"/>
              </a:ext>
            </a:extLst>
          </p:cNvPr>
          <p:cNvSpPr txBox="1">
            <a:spLocks/>
          </p:cNvSpPr>
          <p:nvPr/>
        </p:nvSpPr>
        <p:spPr>
          <a:xfrm>
            <a:off x="142240" y="87016"/>
            <a:ext cx="11681542" cy="61100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-64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Recommendation: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B5E201D-DD33-EBCF-00B4-149CACB99110}"/>
              </a:ext>
            </a:extLst>
          </p:cNvPr>
          <p:cNvGrpSpPr/>
          <p:nvPr/>
        </p:nvGrpSpPr>
        <p:grpSpPr>
          <a:xfrm>
            <a:off x="142240" y="667026"/>
            <a:ext cx="10566400" cy="45719"/>
            <a:chOff x="142240" y="653388"/>
            <a:chExt cx="10566400" cy="45719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E33D3EC-3A8B-4D08-23E0-682B608D118F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" y="673708"/>
              <a:ext cx="988568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1043107-9422-EED2-783D-C701F6824914}"/>
                </a:ext>
              </a:extLst>
            </p:cNvPr>
            <p:cNvSpPr/>
            <p:nvPr/>
          </p:nvSpPr>
          <p:spPr>
            <a:xfrm>
              <a:off x="142240" y="653388"/>
              <a:ext cx="1158240" cy="4571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1D2A085-526B-1FEE-BBCD-932946C2A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324" y="1313075"/>
            <a:ext cx="7459445" cy="44195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23EC80-369E-03AB-CE04-BB1B2A2D7C17}"/>
              </a:ext>
            </a:extLst>
          </p:cNvPr>
          <p:cNvSpPr/>
          <p:nvPr/>
        </p:nvSpPr>
        <p:spPr>
          <a:xfrm>
            <a:off x="7955280" y="1810511"/>
            <a:ext cx="3868502" cy="36320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Objective</a:t>
            </a:r>
            <a:r>
              <a:rPr lang="en-US" sz="1400">
                <a:solidFill>
                  <a:schemeClr val="tx1"/>
                </a:solidFill>
              </a:rPr>
              <a:t>–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To minimize Market Share Loss for Kraft</a:t>
            </a:r>
          </a:p>
          <a:p>
            <a:endParaRPr lang="en-US" sz="1400">
              <a:solidFill>
                <a:schemeClr val="tx1"/>
              </a:solidFill>
            </a:endParaRPr>
          </a:p>
          <a:p>
            <a:r>
              <a:rPr lang="en-US" sz="1400" b="1">
                <a:solidFill>
                  <a:schemeClr val="tx1"/>
                </a:solidFill>
              </a:rPr>
              <a:t>Approach</a:t>
            </a:r>
            <a:r>
              <a:rPr lang="en-US" sz="1400">
                <a:solidFill>
                  <a:schemeClr val="tx1"/>
                </a:solidFill>
              </a:rPr>
              <a:t> to reach Recommendation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Kraft Mayo and Miracle Whip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Price reduction made where CSFs were low and PPG was at a risk of losing Market Share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Reduce prices of larger PPGs to price them lower than smaller PPGs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Kraft Aioli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Prices kept constant despite having a positive MSP to account for Volume Loss created by reduction in Kraft Mayo and Miracle Whip prices</a:t>
            </a:r>
          </a:p>
        </p:txBody>
      </p:sp>
    </p:spTree>
    <p:extLst>
      <p:ext uri="{BB962C8B-B14F-4D97-AF65-F5344CB8AC3E}">
        <p14:creationId xmlns:p14="http://schemas.microsoft.com/office/powerpoint/2010/main" val="750214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2">
            <a:extLst>
              <a:ext uri="{FF2B5EF4-FFF2-40B4-BE49-F238E27FC236}">
                <a16:creationId xmlns:a16="http://schemas.microsoft.com/office/drawing/2014/main" id="{9C39C72E-5B67-6BD6-0248-4E5F21C306C3}"/>
              </a:ext>
            </a:extLst>
          </p:cNvPr>
          <p:cNvSpPr txBox="1">
            <a:spLocks/>
          </p:cNvSpPr>
          <p:nvPr/>
        </p:nvSpPr>
        <p:spPr bwMode="auto">
          <a:xfrm>
            <a:off x="577093" y="0"/>
            <a:ext cx="9431769" cy="635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2400" b="1" i="0" u="none" strike="noStrike" cap="none">
                <a:solidFill>
                  <a:schemeClr val="accent2"/>
                </a:solidFill>
                <a:latin typeface="Raleway Medium" panose="020B0604020202020204" pitchFamily="2" charset="0"/>
                <a:ea typeface="Raleway Thin"/>
                <a:cs typeface="Raleway Thin"/>
              </a:defRPr>
            </a:lvl1pPr>
            <a:lvl2pPr marR="0"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4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2pPr>
            <a:lvl3pPr marR="0"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4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3pPr>
            <a:lvl4pPr marR="0"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4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4pPr>
            <a:lvl5pPr marR="0"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4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5pPr>
            <a:lvl6pPr marR="0"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4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6pPr>
            <a:lvl7pPr marR="0"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4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7pPr>
            <a:lvl8pPr marR="0"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4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8pPr>
            <a:lvl9pPr marR="0"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4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9pPr>
          </a:lstStyle>
          <a:p>
            <a:pPr marL="0" marR="0" lvl="0" indent="0" algn="l" defTabSz="1219139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97132"/>
              </a:buClr>
              <a:buSzPts val="4800"/>
              <a:buFont typeface="Raleway Thin"/>
              <a:buNone/>
              <a:tabLst/>
              <a:defRPr/>
            </a:pPr>
            <a:r>
              <a:rPr kumimoji="0" lang="en-US" sz="2400" b="1" i="0" u="none" strike="noStrike" kern="0" cap="none" spc="-85" normalizeH="0" baseline="0" noProof="0">
                <a:ln>
                  <a:noFill/>
                </a:ln>
                <a:solidFill>
                  <a:srgbClr val="00A2FF">
                    <a:lumMod val="50000"/>
                  </a:srgbClr>
                </a:solidFill>
                <a:effectLst/>
                <a:uLnTx/>
                <a:uFillTx/>
                <a:latin typeface="Rockwell" panose="02060603020205020403" pitchFamily="18" charset="0"/>
                <a:sym typeface="Helvetica Neue"/>
              </a:rPr>
              <a:t>What is Consumer Surplus Factor (CSF)?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067264-CB08-342C-D3F8-776D49C32EFB}"/>
              </a:ext>
            </a:extLst>
          </p:cNvPr>
          <p:cNvGrpSpPr/>
          <p:nvPr/>
        </p:nvGrpSpPr>
        <p:grpSpPr>
          <a:xfrm>
            <a:off x="571776" y="2844937"/>
            <a:ext cx="5722358" cy="802676"/>
            <a:chOff x="616287" y="3590251"/>
            <a:chExt cx="5722358" cy="80267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AF5F034-5C9B-C48F-9A12-8441984B86C3}"/>
                </a:ext>
              </a:extLst>
            </p:cNvPr>
            <p:cNvSpPr/>
            <p:nvPr/>
          </p:nvSpPr>
          <p:spPr>
            <a:xfrm>
              <a:off x="616287" y="3590251"/>
              <a:ext cx="5722358" cy="80267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3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7" b="0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8" name="Circle">
              <a:extLst>
                <a:ext uri="{FF2B5EF4-FFF2-40B4-BE49-F238E27FC236}">
                  <a16:creationId xmlns:a16="http://schemas.microsoft.com/office/drawing/2014/main" id="{E726C4BF-EA6E-A146-25DA-C1EEC9F33E48}"/>
                </a:ext>
              </a:extLst>
            </p:cNvPr>
            <p:cNvSpPr/>
            <p:nvPr/>
          </p:nvSpPr>
          <p:spPr>
            <a:xfrm flipV="1">
              <a:off x="679193" y="3823968"/>
              <a:ext cx="172399" cy="172399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121913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07275F-5FC3-620D-3933-804BFD6C2FE1}"/>
                </a:ext>
              </a:extLst>
            </p:cNvPr>
            <p:cNvSpPr txBox="1"/>
            <p:nvPr/>
          </p:nvSpPr>
          <p:spPr>
            <a:xfrm>
              <a:off x="856408" y="3747592"/>
              <a:ext cx="5315345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Helvetica Neue"/>
                </a:rPr>
                <a:t>Helps determine pricing power, competitive risks to brand and its market share potential.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FEAB989-C3A6-A902-DEBB-4E9C2F85829D}"/>
              </a:ext>
            </a:extLst>
          </p:cNvPr>
          <p:cNvSpPr txBox="1"/>
          <p:nvPr/>
        </p:nvSpPr>
        <p:spPr>
          <a:xfrm>
            <a:off x="1090798" y="6026645"/>
            <a:ext cx="303170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12191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Based on analysis of real consumer behaviour data (Sales)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4695B7-B823-1AA3-D2D4-1AFDE5131138}"/>
              </a:ext>
            </a:extLst>
          </p:cNvPr>
          <p:cNvSpPr txBox="1"/>
          <p:nvPr/>
        </p:nvSpPr>
        <p:spPr>
          <a:xfrm>
            <a:off x="4294290" y="6024548"/>
            <a:ext cx="331498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Developed through research collaboration with academics from Columbia University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A3FD6C-637B-E4DD-E4A5-3D8CC725AD12}"/>
              </a:ext>
            </a:extLst>
          </p:cNvPr>
          <p:cNvGrpSpPr/>
          <p:nvPr/>
        </p:nvGrpSpPr>
        <p:grpSpPr>
          <a:xfrm>
            <a:off x="559016" y="1881160"/>
            <a:ext cx="5722358" cy="802676"/>
            <a:chOff x="559016" y="2279902"/>
            <a:chExt cx="5722358" cy="80267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5651B3-08B0-6EE3-0354-509749DC34DF}"/>
                </a:ext>
              </a:extLst>
            </p:cNvPr>
            <p:cNvSpPr/>
            <p:nvPr/>
          </p:nvSpPr>
          <p:spPr>
            <a:xfrm>
              <a:off x="559016" y="2279902"/>
              <a:ext cx="5722358" cy="80267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3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7" b="0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2" name="Circle">
              <a:extLst>
                <a:ext uri="{FF2B5EF4-FFF2-40B4-BE49-F238E27FC236}">
                  <a16:creationId xmlns:a16="http://schemas.microsoft.com/office/drawing/2014/main" id="{2B8B9B98-4DE2-C14E-C241-C3A084D00D0E}"/>
                </a:ext>
              </a:extLst>
            </p:cNvPr>
            <p:cNvSpPr/>
            <p:nvPr/>
          </p:nvSpPr>
          <p:spPr>
            <a:xfrm flipV="1">
              <a:off x="657300" y="2489432"/>
              <a:ext cx="174531" cy="172399"/>
            </a:xfrm>
            <a:prstGeom prst="diamond">
              <a:avLst/>
            </a:prstGeom>
            <a:solidFill>
              <a:schemeClr val="accent1">
                <a:lumMod val="90000"/>
                <a:lumOff val="1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121913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E92BA4-AA8A-0CFB-4D04-29CD8ADFCDF2}"/>
                </a:ext>
              </a:extLst>
            </p:cNvPr>
            <p:cNvSpPr txBox="1"/>
            <p:nvPr/>
          </p:nvSpPr>
          <p:spPr>
            <a:xfrm>
              <a:off x="829853" y="2424599"/>
              <a:ext cx="5403451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121913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Helvetica Neue"/>
                </a:rPr>
                <a:t>It captures the surplus perceived by a consumer on account of a brand’s equity advantage in a competitive context. 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91F944-656E-29B4-C0B5-4BB4A782FD60}"/>
              </a:ext>
            </a:extLst>
          </p:cNvPr>
          <p:cNvGrpSpPr/>
          <p:nvPr/>
        </p:nvGrpSpPr>
        <p:grpSpPr>
          <a:xfrm>
            <a:off x="2223285" y="4806130"/>
            <a:ext cx="7745429" cy="931063"/>
            <a:chOff x="3983918" y="1017850"/>
            <a:chExt cx="7745429" cy="9310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5CE6E4E-7BA8-D853-F562-645044DA1941}"/>
                </a:ext>
              </a:extLst>
            </p:cNvPr>
            <p:cNvSpPr/>
            <p:nvPr/>
          </p:nvSpPr>
          <p:spPr>
            <a:xfrm>
              <a:off x="4059304" y="1017850"/>
              <a:ext cx="7670043" cy="93106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3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005E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B05FEC7-D0FF-8E74-B48F-7AAEF6602EC3}"/>
                </a:ext>
              </a:extLst>
            </p:cNvPr>
            <p:cNvCxnSpPr>
              <a:cxnSpLocks/>
            </p:cNvCxnSpPr>
            <p:nvPr/>
          </p:nvCxnSpPr>
          <p:spPr>
            <a:xfrm>
              <a:off x="9359914" y="1441337"/>
              <a:ext cx="2137559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FC02FC-A9AE-30A1-317E-C9EBB8C51DDC}"/>
                </a:ext>
              </a:extLst>
            </p:cNvPr>
            <p:cNvSpPr txBox="1"/>
            <p:nvPr/>
          </p:nvSpPr>
          <p:spPr>
            <a:xfrm>
              <a:off x="3983918" y="1215559"/>
              <a:ext cx="1128127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3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7" b="1" i="0" u="none" strike="noStrike" kern="0" cap="none" spc="0" normalizeH="0" baseline="0" noProof="0">
                  <a:ln>
                    <a:noFill/>
                  </a:ln>
                  <a:solidFill>
                    <a:srgbClr val="5E5E5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Helvetica Neue"/>
                </a:rPr>
                <a:t>CSF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643D35A-D418-EBB0-68BB-AB3496506A37}"/>
                </a:ext>
              </a:extLst>
            </p:cNvPr>
            <p:cNvCxnSpPr/>
            <p:nvPr/>
          </p:nvCxnSpPr>
          <p:spPr>
            <a:xfrm>
              <a:off x="7155093" y="1441337"/>
              <a:ext cx="2121695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3ABC1A6-7FF3-63DC-1B38-76AC5E3D76B1}"/>
                </a:ext>
              </a:extLst>
            </p:cNvPr>
            <p:cNvCxnSpPr/>
            <p:nvPr/>
          </p:nvCxnSpPr>
          <p:spPr>
            <a:xfrm>
              <a:off x="4944303" y="1441337"/>
              <a:ext cx="2121695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D925E1-103A-CB84-4DB8-4127E4B0F458}"/>
                </a:ext>
              </a:extLst>
            </p:cNvPr>
            <p:cNvSpPr txBox="1"/>
            <p:nvPr/>
          </p:nvSpPr>
          <p:spPr>
            <a:xfrm>
              <a:off x="5667157" y="1039824"/>
              <a:ext cx="7857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3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Helvetica Neue"/>
                </a:rPr>
                <a:t>&lt; 1.6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FA2E96-7FE5-A509-EA17-0C57E395C60D}"/>
                </a:ext>
              </a:extLst>
            </p:cNvPr>
            <p:cNvSpPr txBox="1"/>
            <p:nvPr/>
          </p:nvSpPr>
          <p:spPr>
            <a:xfrm>
              <a:off x="7685977" y="1023243"/>
              <a:ext cx="11281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3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Helvetica Neue"/>
                </a:rPr>
                <a:t>1.8 to 2.2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4046FA-C74D-DC81-ADCA-1CC5186DA270}"/>
                </a:ext>
              </a:extLst>
            </p:cNvPr>
            <p:cNvSpPr txBox="1"/>
            <p:nvPr/>
          </p:nvSpPr>
          <p:spPr>
            <a:xfrm>
              <a:off x="9831451" y="1039824"/>
              <a:ext cx="11281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3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Helvetica Neue"/>
                </a:rPr>
                <a:t>&gt; 2.3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6030D7-721C-7323-E664-7836378B051B}"/>
                </a:ext>
              </a:extLst>
            </p:cNvPr>
            <p:cNvSpPr txBox="1"/>
            <p:nvPr/>
          </p:nvSpPr>
          <p:spPr>
            <a:xfrm>
              <a:off x="5700335" y="1477443"/>
              <a:ext cx="7857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3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Helvetica Neue"/>
                </a:rPr>
                <a:t>POOR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F921CF6-B919-834B-CE25-0487129F5C60}"/>
                </a:ext>
              </a:extLst>
            </p:cNvPr>
            <p:cNvSpPr txBox="1"/>
            <p:nvPr/>
          </p:nvSpPr>
          <p:spPr>
            <a:xfrm>
              <a:off x="7795656" y="1477443"/>
              <a:ext cx="1160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3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Helvetica Neue"/>
                </a:rPr>
                <a:t>HEALTHY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EDEC3F-FC4E-07A8-EF75-88069B6CDCE2}"/>
                </a:ext>
              </a:extLst>
            </p:cNvPr>
            <p:cNvSpPr txBox="1"/>
            <p:nvPr/>
          </p:nvSpPr>
          <p:spPr>
            <a:xfrm>
              <a:off x="9335538" y="1503636"/>
              <a:ext cx="19475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3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Helvetica Neue"/>
                </a:rPr>
                <a:t>HIGH POTENTIAL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DC7D0AE-2E56-E621-F6AB-4786FBCCB5D0}"/>
              </a:ext>
            </a:extLst>
          </p:cNvPr>
          <p:cNvCxnSpPr/>
          <p:nvPr/>
        </p:nvCxnSpPr>
        <p:spPr>
          <a:xfrm>
            <a:off x="571776" y="5909481"/>
            <a:ext cx="10721747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9D02516-113A-99DB-CF1B-F2B8D5955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19" t="18267" r="24620" b="27080"/>
          <a:stretch/>
        </p:blipFill>
        <p:spPr>
          <a:xfrm>
            <a:off x="665035" y="6036194"/>
            <a:ext cx="445653" cy="4347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7B26E41-45E2-0791-C47E-05971736F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662" y="6081770"/>
            <a:ext cx="344540" cy="3445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D3AE467-B256-4DE4-9EE3-77B097300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534" y="6059866"/>
            <a:ext cx="387401" cy="38740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F277EF7-CA33-BE8A-6DC9-4B913D7DA0AC}"/>
              </a:ext>
            </a:extLst>
          </p:cNvPr>
          <p:cNvSpPr txBox="1"/>
          <p:nvPr/>
        </p:nvSpPr>
        <p:spPr>
          <a:xfrm>
            <a:off x="8082935" y="6024548"/>
            <a:ext cx="331498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rPr>
              <a:t>Derived from multi-brand econometric analysis to arrive at consumer loyalty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2C5B48-D3F7-9515-B29A-3F81C69D7CC9}"/>
              </a:ext>
            </a:extLst>
          </p:cNvPr>
          <p:cNvSpPr/>
          <p:nvPr/>
        </p:nvSpPr>
        <p:spPr>
          <a:xfrm>
            <a:off x="6505537" y="897718"/>
            <a:ext cx="5198355" cy="370000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Successfully implemented at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 pitchFamily="18" charset="0"/>
              <a:ea typeface="+mn-ea"/>
              <a:cs typeface="+mn-cs"/>
            </a:endParaRPr>
          </a:p>
        </p:txBody>
      </p:sp>
      <p:pic>
        <p:nvPicPr>
          <p:cNvPr id="3" name="Picture 2" descr="Microsoft Customer Story-PepsiCo leverages AI to create an intelligent  monitoring system that improves Cheetos consistency">
            <a:extLst>
              <a:ext uri="{FF2B5EF4-FFF2-40B4-BE49-F238E27FC236}">
                <a16:creationId xmlns:a16="http://schemas.microsoft.com/office/drawing/2014/main" id="{0CB05468-97BB-8912-C00D-224F70FDA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733" y="1475096"/>
            <a:ext cx="1124774" cy="112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Unilever - Wikipedia">
            <a:extLst>
              <a:ext uri="{FF2B5EF4-FFF2-40B4-BE49-F238E27FC236}">
                <a16:creationId xmlns:a16="http://schemas.microsoft.com/office/drawing/2014/main" id="{EF645CED-5D6A-70F3-1203-2117B9032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868" y="1667118"/>
            <a:ext cx="713591" cy="78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>
            <a:extLst>
              <a:ext uri="{FF2B5EF4-FFF2-40B4-BE49-F238E27FC236}">
                <a16:creationId xmlns:a16="http://schemas.microsoft.com/office/drawing/2014/main" id="{18F88313-3799-A48D-E47B-452A46097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015" y="3838952"/>
            <a:ext cx="1294297" cy="40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Microsoft Customer Story-L&amp;amp;#39;Oréal Americas streamlines operations and boosts  sustainability by moving to SAP on Azure">
            <a:extLst>
              <a:ext uri="{FF2B5EF4-FFF2-40B4-BE49-F238E27FC236}">
                <a16:creationId xmlns:a16="http://schemas.microsoft.com/office/drawing/2014/main" id="{645FDF9B-B97E-BAF7-8943-183AF452AC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1" b="28232"/>
          <a:stretch/>
        </p:blipFill>
        <p:spPr bwMode="auto">
          <a:xfrm>
            <a:off x="7485528" y="3812351"/>
            <a:ext cx="1170579" cy="53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8">
            <a:extLst>
              <a:ext uri="{FF2B5EF4-FFF2-40B4-BE49-F238E27FC236}">
                <a16:creationId xmlns:a16="http://schemas.microsoft.com/office/drawing/2014/main" id="{4C199127-0829-CA15-59BD-754D83CFB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818" y="1932828"/>
            <a:ext cx="1372373" cy="29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0" descr="GlaxoSmithKline - Wikipedia">
            <a:extLst>
              <a:ext uri="{FF2B5EF4-FFF2-40B4-BE49-F238E27FC236}">
                <a16:creationId xmlns:a16="http://schemas.microsoft.com/office/drawing/2014/main" id="{6D048F78-06F3-B31D-8010-24492A2C7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169" y="2811081"/>
            <a:ext cx="658271" cy="56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ewly merged Kraft Heinz Company has a ...">
            <a:extLst>
              <a:ext uri="{FF2B5EF4-FFF2-40B4-BE49-F238E27FC236}">
                <a16:creationId xmlns:a16="http://schemas.microsoft.com/office/drawing/2014/main" id="{B97B0C86-B434-EA09-0526-D3B997C5D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37" b="26985"/>
          <a:stretch/>
        </p:blipFill>
        <p:spPr bwMode="auto">
          <a:xfrm>
            <a:off x="6591397" y="2940678"/>
            <a:ext cx="1984851" cy="41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ritvic PLC | Logopedia | Fandom">
            <a:extLst>
              <a:ext uri="{FF2B5EF4-FFF2-40B4-BE49-F238E27FC236}">
                <a16:creationId xmlns:a16="http://schemas.microsoft.com/office/drawing/2014/main" id="{024AC047-28FF-9841-F0EB-6DC28763B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910" y="2859810"/>
            <a:ext cx="1372373" cy="43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98DA7C2-5C46-CD64-892D-749CE0217162}"/>
              </a:ext>
            </a:extLst>
          </p:cNvPr>
          <p:cNvGrpSpPr/>
          <p:nvPr/>
        </p:nvGrpSpPr>
        <p:grpSpPr>
          <a:xfrm>
            <a:off x="532397" y="906196"/>
            <a:ext cx="5722358" cy="802676"/>
            <a:chOff x="532397" y="906196"/>
            <a:chExt cx="5722358" cy="80267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251CC92-5EFC-6A51-4EC8-A3488B106E29}"/>
                </a:ext>
              </a:extLst>
            </p:cNvPr>
            <p:cNvSpPr/>
            <p:nvPr/>
          </p:nvSpPr>
          <p:spPr>
            <a:xfrm>
              <a:off x="532397" y="906196"/>
              <a:ext cx="5722358" cy="80267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3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7" b="0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41" name="Circle">
              <a:extLst>
                <a:ext uri="{FF2B5EF4-FFF2-40B4-BE49-F238E27FC236}">
                  <a16:creationId xmlns:a16="http://schemas.microsoft.com/office/drawing/2014/main" id="{C15BCC96-2E1B-290A-5B38-20899AEEC36A}"/>
                </a:ext>
              </a:extLst>
            </p:cNvPr>
            <p:cNvSpPr/>
            <p:nvPr/>
          </p:nvSpPr>
          <p:spPr>
            <a:xfrm flipV="1">
              <a:off x="657300" y="1100230"/>
              <a:ext cx="174531" cy="172399"/>
            </a:xfrm>
            <a:prstGeom prst="diamond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121913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17C96F9-BF0C-DE41-7269-B134E3C7097A}"/>
                </a:ext>
              </a:extLst>
            </p:cNvPr>
            <p:cNvSpPr txBox="1"/>
            <p:nvPr/>
          </p:nvSpPr>
          <p:spPr>
            <a:xfrm>
              <a:off x="829853" y="938308"/>
              <a:ext cx="5188227" cy="73866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121913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Helvetica Neue"/>
                </a:rPr>
                <a:t>CSF is a strategic factor to help brands identify opportunities to further leverage brand equity for pricing and market share growth. 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6724C1-EE40-EE11-17F0-A170631AC5D0}"/>
              </a:ext>
            </a:extLst>
          </p:cNvPr>
          <p:cNvGrpSpPr/>
          <p:nvPr/>
        </p:nvGrpSpPr>
        <p:grpSpPr>
          <a:xfrm>
            <a:off x="608390" y="3795051"/>
            <a:ext cx="5722358" cy="802676"/>
            <a:chOff x="616287" y="3590251"/>
            <a:chExt cx="5722358" cy="80267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56B9924-BA30-0191-0A6B-AAF7C85F7054}"/>
                </a:ext>
              </a:extLst>
            </p:cNvPr>
            <p:cNvSpPr/>
            <p:nvPr/>
          </p:nvSpPr>
          <p:spPr>
            <a:xfrm>
              <a:off x="616287" y="3590251"/>
              <a:ext cx="5722358" cy="80267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3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7" b="0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45" name="Circle">
              <a:extLst>
                <a:ext uri="{FF2B5EF4-FFF2-40B4-BE49-F238E27FC236}">
                  <a16:creationId xmlns:a16="http://schemas.microsoft.com/office/drawing/2014/main" id="{EA7043FF-D378-1AE0-6A53-B0656175E571}"/>
                </a:ext>
              </a:extLst>
            </p:cNvPr>
            <p:cNvSpPr/>
            <p:nvPr/>
          </p:nvSpPr>
          <p:spPr>
            <a:xfrm flipV="1">
              <a:off x="679193" y="3823968"/>
              <a:ext cx="172399" cy="172399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ctr" defTabSz="1219139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8F93C1-D3C1-AE5F-6F18-34DC9201DD35}"/>
                </a:ext>
              </a:extLst>
            </p:cNvPr>
            <p:cNvSpPr txBox="1"/>
            <p:nvPr/>
          </p:nvSpPr>
          <p:spPr>
            <a:xfrm>
              <a:off x="856408" y="3639870"/>
              <a:ext cx="5315345" cy="73866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Helvetica Neue"/>
                </a:rPr>
                <a:t>CSF also depends on the type of category, macro-economic factors, substitutes, maturity, consumer trends, discretionary nature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823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C8E1BC2-D256-83C9-451A-225199758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7B75B1-7ECB-F617-D6AD-9EA764F09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74" y="3732776"/>
            <a:ext cx="10282266" cy="27550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DDBAD4-C8ED-B3A8-74A0-F23CD8355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799" y="808214"/>
            <a:ext cx="10256842" cy="2760569"/>
          </a:xfrm>
          <a:prstGeom prst="rect">
            <a:avLst/>
          </a:prstGeom>
        </p:spPr>
      </p:pic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511A6FB-C9BE-D7F0-F84B-B609724DCDD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95" imgH="394" progId="TCLayout.ActiveDocument.1">
                  <p:embed/>
                </p:oleObj>
              </mc:Choice>
              <mc:Fallback>
                <p:oleObj name="think-cell Slide" r:id="rId6" imgW="395" imgH="394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511A6FB-C9BE-D7F0-F84B-B609724DCD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3">
            <a:extLst>
              <a:ext uri="{FF2B5EF4-FFF2-40B4-BE49-F238E27FC236}">
                <a16:creationId xmlns:a16="http://schemas.microsoft.com/office/drawing/2014/main" id="{5138E888-BD8B-775D-99B9-BC2E2C8B19D2}"/>
              </a:ext>
            </a:extLst>
          </p:cNvPr>
          <p:cNvSpPr txBox="1">
            <a:spLocks/>
          </p:cNvSpPr>
          <p:nvPr/>
        </p:nvSpPr>
        <p:spPr>
          <a:xfrm>
            <a:off x="142240" y="87016"/>
            <a:ext cx="11681542" cy="61100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lnSpc>
                <a:spcPct val="80000"/>
              </a:lnSpc>
              <a:spcBef>
                <a:spcPts val="0"/>
              </a:spcBef>
              <a:defRPr/>
            </a:pPr>
            <a:r>
              <a:rPr kumimoji="0" lang="en-GB" sz="2400" b="1" i="0" u="none" strike="noStrike" kern="1200" cap="none" spc="-64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Impact of Recommendation: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5F8BBA0-2889-D0A4-4D80-177281B1093C}"/>
              </a:ext>
            </a:extLst>
          </p:cNvPr>
          <p:cNvGrpSpPr/>
          <p:nvPr/>
        </p:nvGrpSpPr>
        <p:grpSpPr>
          <a:xfrm>
            <a:off x="142240" y="667026"/>
            <a:ext cx="10566400" cy="45719"/>
            <a:chOff x="142240" y="653388"/>
            <a:chExt cx="10566400" cy="45719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88386DC-EA38-7FE1-A2DD-98CB8F37A53C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" y="673708"/>
              <a:ext cx="988568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2261665-7E35-D151-4904-383F78DDB286}"/>
                </a:ext>
              </a:extLst>
            </p:cNvPr>
            <p:cNvSpPr/>
            <p:nvPr/>
          </p:nvSpPr>
          <p:spPr>
            <a:xfrm>
              <a:off x="142240" y="653388"/>
              <a:ext cx="1158240" cy="4571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E6B08E4-3027-4B4B-9220-5709801B5A60}"/>
              </a:ext>
            </a:extLst>
          </p:cNvPr>
          <p:cNvSpPr/>
          <p:nvPr/>
        </p:nvSpPr>
        <p:spPr>
          <a:xfrm>
            <a:off x="3534393" y="4042636"/>
            <a:ext cx="4475815" cy="2748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Based on Price Changes</a:t>
            </a:r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F5C9C0-C9EC-ED44-F460-8D24CFDC38DD}"/>
              </a:ext>
            </a:extLst>
          </p:cNvPr>
          <p:cNvSpPr/>
          <p:nvPr/>
        </p:nvSpPr>
        <p:spPr>
          <a:xfrm>
            <a:off x="3534393" y="1131940"/>
            <a:ext cx="4475815" cy="2748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Do Nothing Scenario</a:t>
            </a:r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917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4ED429-720C-EF8A-F7FB-D32C3F1EEA1D}"/>
              </a:ext>
            </a:extLst>
          </p:cNvPr>
          <p:cNvSpPr/>
          <p:nvPr/>
        </p:nvSpPr>
        <p:spPr>
          <a:xfrm>
            <a:off x="411480" y="2663190"/>
            <a:ext cx="11372850" cy="19088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4191040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EBE9E-6CFE-C416-9504-CB042D1B1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>
            <a:extLst>
              <a:ext uri="{FF2B5EF4-FFF2-40B4-BE49-F238E27FC236}">
                <a16:creationId xmlns:a16="http://schemas.microsoft.com/office/drawing/2014/main" id="{A6032C5F-902E-BB20-CAB7-A5F03423F37B}"/>
              </a:ext>
            </a:extLst>
          </p:cNvPr>
          <p:cNvSpPr txBox="1">
            <a:spLocks/>
          </p:cNvSpPr>
          <p:nvPr/>
        </p:nvSpPr>
        <p:spPr>
          <a:xfrm>
            <a:off x="163789" y="67556"/>
            <a:ext cx="11681542" cy="61100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-64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Variant x Brand -Target Channel - Market Context </a:t>
            </a:r>
            <a:r>
              <a:rPr kumimoji="0" lang="en-GB" sz="1400" b="0" i="1" u="none" strike="noStrike" kern="1200" cap="none" spc="-64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(Dec’23 to Nov’24 vs P12M )</a:t>
            </a:r>
            <a:endParaRPr kumimoji="0" lang="en-GB" sz="2400" b="1" i="0" u="none" strike="noStrike" kern="1200" cap="none" spc="-64" normalizeH="0" baseline="0" noProof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Rockwell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07F6F0-F114-60B6-0008-97FDBD6F0168}"/>
              </a:ext>
            </a:extLst>
          </p:cNvPr>
          <p:cNvGrpSpPr/>
          <p:nvPr/>
        </p:nvGrpSpPr>
        <p:grpSpPr>
          <a:xfrm>
            <a:off x="142240" y="632839"/>
            <a:ext cx="10566400" cy="45719"/>
            <a:chOff x="142240" y="653388"/>
            <a:chExt cx="10566400" cy="4571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4F28BB4-2318-B77B-1531-FF839DBF6D37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" y="673708"/>
              <a:ext cx="988568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58F3439-B28C-B2F0-9B66-089EF402802D}"/>
                </a:ext>
              </a:extLst>
            </p:cNvPr>
            <p:cNvSpPr/>
            <p:nvPr/>
          </p:nvSpPr>
          <p:spPr>
            <a:xfrm>
              <a:off x="142240" y="653388"/>
              <a:ext cx="1158240" cy="4571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0" name="Sev01">
            <a:extLst>
              <a:ext uri="{FF2B5EF4-FFF2-40B4-BE49-F238E27FC236}">
                <a16:creationId xmlns:a16="http://schemas.microsoft.com/office/drawing/2014/main" id="{4E831D64-6E2B-9A47-14AB-CA0F0D16B95E}"/>
              </a:ext>
            </a:extLst>
          </p:cNvPr>
          <p:cNvSpPr/>
          <p:nvPr/>
        </p:nvSpPr>
        <p:spPr>
          <a:xfrm>
            <a:off x="7046976" y="1098980"/>
            <a:ext cx="1918328" cy="158065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12191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  <a:t>Sales through Target: </a:t>
            </a:r>
            <a:r>
              <a:rPr lang="en-US" sz="1200" b="1" kern="0">
                <a:solidFill>
                  <a:schemeClr val="accent1"/>
                </a:solidFill>
                <a:latin typeface="Aptos Narrow" panose="020B0004020202020204" pitchFamily="34" charset="0"/>
                <a:sym typeface="Helvetica Neue"/>
              </a:rPr>
              <a:t>3</a:t>
            </a: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  <a:t>%</a:t>
            </a:r>
            <a:b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</a:b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</a:br>
            <a:r>
              <a:rPr kumimoji="0" lang="en-US" sz="12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  <a:t>Change in Category : </a:t>
            </a:r>
            <a:br>
              <a:rPr kumimoji="0" lang="en-US" sz="12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</a:br>
            <a:endParaRPr kumimoji="0" lang="en-US" sz="1200" b="0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 Narrow" panose="020B0004020202020204" pitchFamily="34" charset="0"/>
              <a:ea typeface="+mn-ea"/>
              <a:cs typeface="+mn-cs"/>
              <a:sym typeface="Helvetica Neue"/>
            </a:endParaRPr>
          </a:p>
          <a:p>
            <a:pPr marL="285750" marR="0" lvl="0" indent="-285750" defTabSz="12191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  <a:t>Value = </a:t>
            </a: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  <a:t>+5.6%</a:t>
            </a:r>
          </a:p>
          <a:p>
            <a:pPr marL="285750" marR="0" lvl="0" indent="-285750" defTabSz="12191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  <a:t>Volume = </a:t>
            </a: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  <a:t>-1.1%</a:t>
            </a:r>
          </a:p>
          <a:p>
            <a:pPr marL="285750" marR="0" lvl="0" indent="-285750" defTabSz="121913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  <a:t>Price = </a:t>
            </a: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  <a:sym typeface="Helvetica Neue"/>
              </a:rPr>
              <a:t>+6.7%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E78490-AAA3-4AA8-238B-76173B04817C}"/>
              </a:ext>
            </a:extLst>
          </p:cNvPr>
          <p:cNvSpPr txBox="1"/>
          <p:nvPr/>
        </p:nvSpPr>
        <p:spPr>
          <a:xfrm>
            <a:off x="114922" y="698878"/>
            <a:ext cx="67597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Summary of change in market share and price across brands and variants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82422F-3E93-87C2-CACD-A4DAC3C59EA1}"/>
              </a:ext>
            </a:extLst>
          </p:cNvPr>
          <p:cNvGraphicFramePr>
            <a:graphicFrameLocks noGrp="1"/>
          </p:cNvGraphicFramePr>
          <p:nvPr/>
        </p:nvGraphicFramePr>
        <p:xfrm>
          <a:off x="346668" y="1053006"/>
          <a:ext cx="6596675" cy="1626625"/>
        </p:xfrm>
        <a:graphic>
          <a:graphicData uri="http://schemas.openxmlformats.org/drawingml/2006/table">
            <a:tbl>
              <a:tblPr/>
              <a:tblGrid>
                <a:gridCol w="1319335">
                  <a:extLst>
                    <a:ext uri="{9D8B030D-6E8A-4147-A177-3AD203B41FA5}">
                      <a16:colId xmlns:a16="http://schemas.microsoft.com/office/drawing/2014/main" val="97876586"/>
                    </a:ext>
                  </a:extLst>
                </a:gridCol>
                <a:gridCol w="1319335">
                  <a:extLst>
                    <a:ext uri="{9D8B030D-6E8A-4147-A177-3AD203B41FA5}">
                      <a16:colId xmlns:a16="http://schemas.microsoft.com/office/drawing/2014/main" val="206963777"/>
                    </a:ext>
                  </a:extLst>
                </a:gridCol>
                <a:gridCol w="1319335">
                  <a:extLst>
                    <a:ext uri="{9D8B030D-6E8A-4147-A177-3AD203B41FA5}">
                      <a16:colId xmlns:a16="http://schemas.microsoft.com/office/drawing/2014/main" val="3811212149"/>
                    </a:ext>
                  </a:extLst>
                </a:gridCol>
                <a:gridCol w="1319335">
                  <a:extLst>
                    <a:ext uri="{9D8B030D-6E8A-4147-A177-3AD203B41FA5}">
                      <a16:colId xmlns:a16="http://schemas.microsoft.com/office/drawing/2014/main" val="2311620400"/>
                    </a:ext>
                  </a:extLst>
                </a:gridCol>
                <a:gridCol w="1319335">
                  <a:extLst>
                    <a:ext uri="{9D8B030D-6E8A-4147-A177-3AD203B41FA5}">
                      <a16:colId xmlns:a16="http://schemas.microsoft.com/office/drawing/2014/main" val="2508133810"/>
                    </a:ext>
                  </a:extLst>
                </a:gridCol>
              </a:tblGrid>
              <a:tr h="232375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Brand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Val. MS 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MS% Change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Avg Price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Price% Change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968187"/>
                  </a:ext>
                </a:extLst>
              </a:tr>
              <a:tr h="23237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Dukes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3.21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867130"/>
                  </a:ext>
                </a:extLst>
              </a:tr>
              <a:tr h="23237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Hellmanns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-1.5%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4.16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2135873"/>
                  </a:ext>
                </a:extLst>
              </a:tr>
              <a:tr h="23237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3.76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547495"/>
                  </a:ext>
                </a:extLst>
              </a:tr>
              <a:tr h="23237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3.75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-1.1%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387243"/>
                  </a:ext>
                </a:extLst>
              </a:tr>
              <a:tr h="23237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Private Label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2.22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-9.9%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0124"/>
                  </a:ext>
                </a:extLst>
              </a:tr>
              <a:tr h="232375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Restofcategory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6.68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60831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A4146A-1BAB-6E0C-F2F8-D675284E1711}"/>
              </a:ext>
            </a:extLst>
          </p:cNvPr>
          <p:cNvGraphicFramePr>
            <a:graphicFrameLocks noGrp="1"/>
          </p:cNvGraphicFramePr>
          <p:nvPr/>
        </p:nvGraphicFramePr>
        <p:xfrm>
          <a:off x="346668" y="2830077"/>
          <a:ext cx="8618636" cy="3395079"/>
        </p:xfrm>
        <a:graphic>
          <a:graphicData uri="http://schemas.openxmlformats.org/drawingml/2006/table">
            <a:tbl>
              <a:tblPr/>
              <a:tblGrid>
                <a:gridCol w="2085688">
                  <a:extLst>
                    <a:ext uri="{9D8B030D-6E8A-4147-A177-3AD203B41FA5}">
                      <a16:colId xmlns:a16="http://schemas.microsoft.com/office/drawing/2014/main" val="2109617103"/>
                    </a:ext>
                  </a:extLst>
                </a:gridCol>
                <a:gridCol w="1633237">
                  <a:extLst>
                    <a:ext uri="{9D8B030D-6E8A-4147-A177-3AD203B41FA5}">
                      <a16:colId xmlns:a16="http://schemas.microsoft.com/office/drawing/2014/main" val="783517527"/>
                    </a:ext>
                  </a:extLst>
                </a:gridCol>
                <a:gridCol w="1633237">
                  <a:extLst>
                    <a:ext uri="{9D8B030D-6E8A-4147-A177-3AD203B41FA5}">
                      <a16:colId xmlns:a16="http://schemas.microsoft.com/office/drawing/2014/main" val="977183333"/>
                    </a:ext>
                  </a:extLst>
                </a:gridCol>
                <a:gridCol w="1633237">
                  <a:extLst>
                    <a:ext uri="{9D8B030D-6E8A-4147-A177-3AD203B41FA5}">
                      <a16:colId xmlns:a16="http://schemas.microsoft.com/office/drawing/2014/main" val="2895745752"/>
                    </a:ext>
                  </a:extLst>
                </a:gridCol>
                <a:gridCol w="1633237">
                  <a:extLst>
                    <a:ext uri="{9D8B030D-6E8A-4147-A177-3AD203B41FA5}">
                      <a16:colId xmlns:a16="http://schemas.microsoft.com/office/drawing/2014/main" val="281452676"/>
                    </a:ext>
                  </a:extLst>
                </a:gridCol>
              </a:tblGrid>
              <a:tr h="21257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Brand Variant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Val. MS%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MS% Change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Avg Price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Price% Change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165520"/>
                  </a:ext>
                </a:extLst>
              </a:tr>
              <a:tr h="2125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3.89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249064"/>
                  </a:ext>
                </a:extLst>
              </a:tr>
              <a:tr h="212576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Dukes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3.21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7491414"/>
                  </a:ext>
                </a:extLst>
              </a:tr>
              <a:tr h="212576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Hellmanns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52.6%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-2.2%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4.11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514879"/>
                  </a:ext>
                </a:extLst>
              </a:tr>
              <a:tr h="212576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3.13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279580"/>
                  </a:ext>
                </a:extLst>
              </a:tr>
              <a:tr h="212576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Private Label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2.19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-4.8%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9948711"/>
                  </a:ext>
                </a:extLst>
              </a:tr>
              <a:tr h="212576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Restofcategory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6.46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823205"/>
                  </a:ext>
                </a:extLst>
              </a:tr>
              <a:tr h="212576"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624892"/>
                  </a:ext>
                </a:extLst>
              </a:tr>
              <a:tr h="2125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Whipped Dressing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3.75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-1.1%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58099"/>
                  </a:ext>
                </a:extLst>
              </a:tr>
              <a:tr h="212576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3.75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-1.1%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842276"/>
                  </a:ext>
                </a:extLst>
              </a:tr>
              <a:tr h="212576">
                <a:tc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9C000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6471297"/>
                  </a:ext>
                </a:extLst>
              </a:tr>
              <a:tr h="2125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Aioli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6.55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16146"/>
                  </a:ext>
                </a:extLst>
              </a:tr>
              <a:tr h="212576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Hellmanns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6.36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094048"/>
                  </a:ext>
                </a:extLst>
              </a:tr>
              <a:tr h="212576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5.76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623800"/>
                  </a:ext>
                </a:extLst>
              </a:tr>
              <a:tr h="212576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Private Label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9.64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200748"/>
                  </a:ext>
                </a:extLst>
              </a:tr>
              <a:tr h="206439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Restofcategory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      7.80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302345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3E21F0E7-2D75-C2CB-5F34-2F9178ACA281}"/>
              </a:ext>
            </a:extLst>
          </p:cNvPr>
          <p:cNvSpPr/>
          <p:nvPr/>
        </p:nvSpPr>
        <p:spPr>
          <a:xfrm>
            <a:off x="9211402" y="1866318"/>
            <a:ext cx="2633929" cy="377425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Both Mayo &amp; Whipped Dressing are losing share to Aioli in value and volume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1400">
              <a:solidFill>
                <a:prstClr val="black"/>
              </a:solidFill>
              <a:latin typeface="Aptos" panose="0211000402020202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Almost all brands have lost share in Mayo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1400">
              <a:solidFill>
                <a:prstClr val="black"/>
              </a:solidFill>
              <a:latin typeface="Aptos" panose="0211000402020202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1400">
                <a:solidFill>
                  <a:prstClr val="black"/>
                </a:solidFill>
                <a:latin typeface="Aptos" panose="02110004020202020204"/>
              </a:rPr>
              <a:t>In Aioli, Kraft has gained the maximum share</a:t>
            </a: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987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62DEE-1840-175C-437B-D49684C47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2E1A13D9-1416-98A4-6F39-5CD3EDD1ED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E1A13D9-1416-98A4-6F39-5CD3EDD1ED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3">
            <a:extLst>
              <a:ext uri="{FF2B5EF4-FFF2-40B4-BE49-F238E27FC236}">
                <a16:creationId xmlns:a16="http://schemas.microsoft.com/office/drawing/2014/main" id="{9957D72C-54E8-AC2D-280C-3FA78090A05C}"/>
              </a:ext>
            </a:extLst>
          </p:cNvPr>
          <p:cNvSpPr txBox="1">
            <a:spLocks/>
          </p:cNvSpPr>
          <p:nvPr/>
        </p:nvSpPr>
        <p:spPr>
          <a:xfrm>
            <a:off x="142240" y="87016"/>
            <a:ext cx="11681542" cy="61100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-64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Kraft is strong in Aioli in both CSF &amp; MCV. In mayo, it faces risk from Dukes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96DF280-2893-ABF8-1408-5B9F025D9F9E}"/>
              </a:ext>
            </a:extLst>
          </p:cNvPr>
          <p:cNvGrpSpPr/>
          <p:nvPr/>
        </p:nvGrpSpPr>
        <p:grpSpPr>
          <a:xfrm>
            <a:off x="142240" y="667026"/>
            <a:ext cx="10566400" cy="45719"/>
            <a:chOff x="142240" y="653388"/>
            <a:chExt cx="10566400" cy="45719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2239A9C-14D4-2D21-C10D-66E5460B2BB2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" y="673708"/>
              <a:ext cx="988568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471E7EC-0049-F021-380F-6D82277BBC39}"/>
                </a:ext>
              </a:extLst>
            </p:cNvPr>
            <p:cNvSpPr/>
            <p:nvPr/>
          </p:nvSpPr>
          <p:spPr>
            <a:xfrm>
              <a:off x="142240" y="653388"/>
              <a:ext cx="1158240" cy="4571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898E0D7-AA3A-3CC3-AF88-680C5BD68127}"/>
              </a:ext>
            </a:extLst>
          </p:cNvPr>
          <p:cNvSpPr/>
          <p:nvPr/>
        </p:nvSpPr>
        <p:spPr>
          <a:xfrm>
            <a:off x="1549666" y="813723"/>
            <a:ext cx="8813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pc="-64" dirty="0">
                <a:solidFill>
                  <a:srgbClr val="4472C4">
                    <a:lumMod val="50000"/>
                  </a:srgbClr>
                </a:solidFill>
                <a:latin typeface="Rockwell"/>
                <a:cs typeface="Arial" panose="020B0604020202020204" pitchFamily="34" charset="0"/>
              </a:rPr>
              <a:t>The best CSF is offered by Premium brands sitting in ‘Rest of Category’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B36B56-0B6A-48F0-FC49-C69AE524556F}"/>
              </a:ext>
            </a:extLst>
          </p:cNvPr>
          <p:cNvSpPr/>
          <p:nvPr/>
        </p:nvSpPr>
        <p:spPr>
          <a:xfrm>
            <a:off x="228765" y="5503875"/>
            <a:ext cx="11176284" cy="78073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Kraft has a lower MCV than Dukes but a comparable CSF. There is a risk of loss of share and Kraft should decrease price in Mayo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1200">
                <a:solidFill>
                  <a:prstClr val="black"/>
                </a:solidFill>
                <a:latin typeface="Aptos" panose="02110004020202020204"/>
              </a:rPr>
              <a:t>Whipped Dressing is losing here as well but has lesser threat of further decline than in Food due to better CSF. However, it needs price cut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1200">
                <a:solidFill>
                  <a:prstClr val="black"/>
                </a:solidFill>
                <a:latin typeface="Aptos" panose="02110004020202020204"/>
              </a:rPr>
              <a:t>Kraft is aioli has a strong position both in terms of CSF and MCV. It should continue to hold price to gain from losses in other variants 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ounded Rectangle 54">
            <a:extLst>
              <a:ext uri="{FF2B5EF4-FFF2-40B4-BE49-F238E27FC236}">
                <a16:creationId xmlns:a16="http://schemas.microsoft.com/office/drawing/2014/main" id="{22148B0C-E086-2C22-27FB-594ED0DD1323}"/>
              </a:ext>
            </a:extLst>
          </p:cNvPr>
          <p:cNvSpPr/>
          <p:nvPr/>
        </p:nvSpPr>
        <p:spPr>
          <a:xfrm>
            <a:off x="200512" y="2126418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MCV</a:t>
            </a:r>
          </a:p>
        </p:txBody>
      </p:sp>
      <p:sp>
        <p:nvSpPr>
          <p:cNvPr id="11" name="Rounded Rectangle 54">
            <a:extLst>
              <a:ext uri="{FF2B5EF4-FFF2-40B4-BE49-F238E27FC236}">
                <a16:creationId xmlns:a16="http://schemas.microsoft.com/office/drawing/2014/main" id="{434E04EB-9085-4945-63ED-2DD796E3BF34}"/>
              </a:ext>
            </a:extLst>
          </p:cNvPr>
          <p:cNvSpPr/>
          <p:nvPr/>
        </p:nvSpPr>
        <p:spPr>
          <a:xfrm>
            <a:off x="200512" y="3291684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CSF</a:t>
            </a:r>
          </a:p>
        </p:txBody>
      </p:sp>
      <p:sp>
        <p:nvSpPr>
          <p:cNvPr id="12" name="Rounded Rectangle 54">
            <a:extLst>
              <a:ext uri="{FF2B5EF4-FFF2-40B4-BE49-F238E27FC236}">
                <a16:creationId xmlns:a16="http://schemas.microsoft.com/office/drawing/2014/main" id="{0FBAD16E-C213-0D81-B856-A220D5544176}"/>
              </a:ext>
            </a:extLst>
          </p:cNvPr>
          <p:cNvSpPr/>
          <p:nvPr/>
        </p:nvSpPr>
        <p:spPr>
          <a:xfrm>
            <a:off x="200512" y="3913735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Price</a:t>
            </a:r>
          </a:p>
        </p:txBody>
      </p:sp>
      <p:sp>
        <p:nvSpPr>
          <p:cNvPr id="13" name="Rounded Rectangle 54">
            <a:extLst>
              <a:ext uri="{FF2B5EF4-FFF2-40B4-BE49-F238E27FC236}">
                <a16:creationId xmlns:a16="http://schemas.microsoft.com/office/drawing/2014/main" id="{95259316-4873-59E6-2F62-8A148F3A3160}"/>
              </a:ext>
            </a:extLst>
          </p:cNvPr>
          <p:cNvSpPr/>
          <p:nvPr/>
        </p:nvSpPr>
        <p:spPr>
          <a:xfrm>
            <a:off x="200512" y="5135332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MSP</a:t>
            </a:r>
          </a:p>
        </p:txBody>
      </p:sp>
      <p:sp>
        <p:nvSpPr>
          <p:cNvPr id="15" name="Rounded Rectangle 54">
            <a:extLst>
              <a:ext uri="{FF2B5EF4-FFF2-40B4-BE49-F238E27FC236}">
                <a16:creationId xmlns:a16="http://schemas.microsoft.com/office/drawing/2014/main" id="{6EE7F89A-0B89-1DCF-59FA-16E1497CD7F7}"/>
              </a:ext>
            </a:extLst>
          </p:cNvPr>
          <p:cNvSpPr/>
          <p:nvPr/>
        </p:nvSpPr>
        <p:spPr>
          <a:xfrm>
            <a:off x="200512" y="4769571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C.MS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1A31D0CB-F59C-AB63-77E2-653FD8702EFD}"/>
              </a:ext>
            </a:extLst>
          </p:cNvPr>
          <p:cNvSpPr/>
          <p:nvPr/>
        </p:nvSpPr>
        <p:spPr>
          <a:xfrm rot="16200000">
            <a:off x="9929523" y="135348"/>
            <a:ext cx="303476" cy="316992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F2B31EC-8497-09D2-4E96-D15EAD740C3C}"/>
              </a:ext>
            </a:extLst>
          </p:cNvPr>
          <p:cNvSpPr/>
          <p:nvPr/>
        </p:nvSpPr>
        <p:spPr>
          <a:xfrm rot="16200000">
            <a:off x="3120319" y="-295993"/>
            <a:ext cx="276998" cy="407924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412AB6-3318-9449-8733-D582F6AC4313}"/>
              </a:ext>
            </a:extLst>
          </p:cNvPr>
          <p:cNvSpPr txBox="1"/>
          <p:nvPr/>
        </p:nvSpPr>
        <p:spPr>
          <a:xfrm>
            <a:off x="2394209" y="1307311"/>
            <a:ext cx="1729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Mayo- </a:t>
            </a:r>
            <a:r>
              <a:rPr lang="en-IN" sz="1200">
                <a:solidFill>
                  <a:prstClr val="black"/>
                </a:solidFill>
                <a:latin typeface="Aptos" panose="02110004020202020204"/>
              </a:rPr>
              <a:t>70.1</a:t>
            </a: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%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87917F8E-478B-78B8-5342-2DE635A56AC1}"/>
              </a:ext>
            </a:extLst>
          </p:cNvPr>
          <p:cNvSpPr/>
          <p:nvPr/>
        </p:nvSpPr>
        <p:spPr>
          <a:xfrm rot="16200000">
            <a:off x="7133445" y="1223084"/>
            <a:ext cx="276997" cy="102092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1793CC-CFBE-DC36-4501-7F577A48FB38}"/>
              </a:ext>
            </a:extLst>
          </p:cNvPr>
          <p:cNvSpPr txBox="1"/>
          <p:nvPr/>
        </p:nvSpPr>
        <p:spPr>
          <a:xfrm>
            <a:off x="6274959" y="1305645"/>
            <a:ext cx="2092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Whipped Dressing- 6.7%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95AE71-5B11-F2FD-D387-CA0E79FE3AA7}"/>
              </a:ext>
            </a:extLst>
          </p:cNvPr>
          <p:cNvSpPr txBox="1"/>
          <p:nvPr/>
        </p:nvSpPr>
        <p:spPr>
          <a:xfrm>
            <a:off x="9321146" y="1307311"/>
            <a:ext cx="1729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Aioli- 5.6%</a:t>
            </a:r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F532C757-B14E-C126-9CE2-32A9FA0C072D}"/>
              </a:ext>
            </a:extLst>
          </p:cNvPr>
          <p:cNvSpPr/>
          <p:nvPr/>
        </p:nvSpPr>
        <p:spPr>
          <a:xfrm>
            <a:off x="3882090" y="2956328"/>
            <a:ext cx="161005" cy="15198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5E8180F-B27B-01B2-F510-D9CE1B0FCF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701137"/>
              </p:ext>
            </p:extLst>
          </p:nvPr>
        </p:nvGraphicFramePr>
        <p:xfrm>
          <a:off x="933451" y="1978966"/>
          <a:ext cx="1058227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830816E-803B-CEA8-8C3F-2EBE13B92BAA}"/>
              </a:ext>
            </a:extLst>
          </p:cNvPr>
          <p:cNvGraphicFramePr>
            <a:graphicFrameLocks noGrp="1"/>
          </p:cNvGraphicFramePr>
          <p:nvPr/>
        </p:nvGraphicFramePr>
        <p:xfrm>
          <a:off x="1083947" y="4700132"/>
          <a:ext cx="10321101" cy="730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6789">
                  <a:extLst>
                    <a:ext uri="{9D8B030D-6E8A-4147-A177-3AD203B41FA5}">
                      <a16:colId xmlns:a16="http://schemas.microsoft.com/office/drawing/2014/main" val="2497276991"/>
                    </a:ext>
                  </a:extLst>
                </a:gridCol>
                <a:gridCol w="1146789">
                  <a:extLst>
                    <a:ext uri="{9D8B030D-6E8A-4147-A177-3AD203B41FA5}">
                      <a16:colId xmlns:a16="http://schemas.microsoft.com/office/drawing/2014/main" val="2227738936"/>
                    </a:ext>
                  </a:extLst>
                </a:gridCol>
                <a:gridCol w="1146789">
                  <a:extLst>
                    <a:ext uri="{9D8B030D-6E8A-4147-A177-3AD203B41FA5}">
                      <a16:colId xmlns:a16="http://schemas.microsoft.com/office/drawing/2014/main" val="2804301418"/>
                    </a:ext>
                  </a:extLst>
                </a:gridCol>
                <a:gridCol w="1146789">
                  <a:extLst>
                    <a:ext uri="{9D8B030D-6E8A-4147-A177-3AD203B41FA5}">
                      <a16:colId xmlns:a16="http://schemas.microsoft.com/office/drawing/2014/main" val="2494445838"/>
                    </a:ext>
                  </a:extLst>
                </a:gridCol>
                <a:gridCol w="1146789">
                  <a:extLst>
                    <a:ext uri="{9D8B030D-6E8A-4147-A177-3AD203B41FA5}">
                      <a16:colId xmlns:a16="http://schemas.microsoft.com/office/drawing/2014/main" val="249043262"/>
                    </a:ext>
                  </a:extLst>
                </a:gridCol>
                <a:gridCol w="1146789">
                  <a:extLst>
                    <a:ext uri="{9D8B030D-6E8A-4147-A177-3AD203B41FA5}">
                      <a16:colId xmlns:a16="http://schemas.microsoft.com/office/drawing/2014/main" val="2345883527"/>
                    </a:ext>
                  </a:extLst>
                </a:gridCol>
                <a:gridCol w="1146789">
                  <a:extLst>
                    <a:ext uri="{9D8B030D-6E8A-4147-A177-3AD203B41FA5}">
                      <a16:colId xmlns:a16="http://schemas.microsoft.com/office/drawing/2014/main" val="3754115716"/>
                    </a:ext>
                  </a:extLst>
                </a:gridCol>
                <a:gridCol w="1146789">
                  <a:extLst>
                    <a:ext uri="{9D8B030D-6E8A-4147-A177-3AD203B41FA5}">
                      <a16:colId xmlns:a16="http://schemas.microsoft.com/office/drawing/2014/main" val="784354361"/>
                    </a:ext>
                  </a:extLst>
                </a:gridCol>
                <a:gridCol w="1146789">
                  <a:extLst>
                    <a:ext uri="{9D8B030D-6E8A-4147-A177-3AD203B41FA5}">
                      <a16:colId xmlns:a16="http://schemas.microsoft.com/office/drawing/2014/main" val="1977514190"/>
                    </a:ext>
                  </a:extLst>
                </a:gridCol>
              </a:tblGrid>
              <a:tr h="37669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2.8%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52.6%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6.7%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8.0%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6.7%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1.8%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3.9%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66975288"/>
                  </a:ext>
                </a:extLst>
              </a:tr>
              <a:tr h="3534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-0.06%</a:t>
                      </a:r>
                      <a:endParaRPr lang="en-IN" sz="1200" b="0" i="0" u="none" strike="noStrike">
                        <a:solidFill>
                          <a:srgbClr val="9C000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-0.36%</a:t>
                      </a:r>
                      <a:endParaRPr lang="en-IN" sz="1200" b="0" i="0" u="none" strike="noStrike">
                        <a:solidFill>
                          <a:srgbClr val="9C000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-0.27%</a:t>
                      </a:r>
                      <a:endParaRPr lang="en-IN" sz="1200" b="0" i="0" u="none" strike="noStrike">
                        <a:solidFill>
                          <a:srgbClr val="9C000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-0.01%</a:t>
                      </a:r>
                      <a:endParaRPr lang="en-IN" sz="1200" b="0" i="0" u="none" strike="noStrike">
                        <a:solidFill>
                          <a:srgbClr val="9C000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-0.19%</a:t>
                      </a:r>
                      <a:endParaRPr lang="en-IN" sz="1200" b="0" i="0" u="none" strike="noStrike">
                        <a:solidFill>
                          <a:srgbClr val="9C000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0.04%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0.15%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385572"/>
                  </a:ext>
                </a:extLst>
              </a:tr>
            </a:tbl>
          </a:graphicData>
        </a:graphic>
      </p:graphicFrame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92EBFA64-E770-D4E2-5223-37E3575BC58A}"/>
              </a:ext>
            </a:extLst>
          </p:cNvPr>
          <p:cNvSpPr/>
          <p:nvPr/>
        </p:nvSpPr>
        <p:spPr>
          <a:xfrm>
            <a:off x="7295657" y="2777263"/>
            <a:ext cx="161005" cy="15198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F25DAC8D-3431-03D9-F89A-F94C6B7BB29D}"/>
              </a:ext>
            </a:extLst>
          </p:cNvPr>
          <p:cNvSpPr/>
          <p:nvPr/>
        </p:nvSpPr>
        <p:spPr>
          <a:xfrm>
            <a:off x="10708640" y="2050427"/>
            <a:ext cx="161005" cy="151982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719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08E49-3A80-DD9C-FC47-C48718606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C444CFEB-00CE-ABDC-E43E-873ECE61F6E1}"/>
              </a:ext>
            </a:extLst>
          </p:cNvPr>
          <p:cNvSpPr txBox="1">
            <a:spLocks/>
          </p:cNvSpPr>
          <p:nvPr/>
        </p:nvSpPr>
        <p:spPr>
          <a:xfrm>
            <a:off x="163789" y="67556"/>
            <a:ext cx="11681542" cy="61100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-64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Target: </a:t>
            </a:r>
            <a:r>
              <a:rPr lang="en-GB" sz="2400" b="1" spc="-64">
                <a:solidFill>
                  <a:srgbClr val="4472C4">
                    <a:lumMod val="50000"/>
                  </a:srgbClr>
                </a:solidFill>
                <a:latin typeface="Rockwell"/>
                <a:cs typeface="Arial" panose="020B0604020202020204" pitchFamily="34" charset="0"/>
              </a:rPr>
              <a:t>Cut price in mayo &amp; whipped dressing. Aioli can maintain its price</a:t>
            </a:r>
            <a:r>
              <a:rPr kumimoji="0" lang="en-GB" sz="2400" b="1" i="0" u="none" strike="noStrike" kern="1200" cap="none" spc="-64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AD86E8-73E1-9C93-52FF-7DCBE6BDBCF0}"/>
              </a:ext>
            </a:extLst>
          </p:cNvPr>
          <p:cNvSpPr/>
          <p:nvPr/>
        </p:nvSpPr>
        <p:spPr>
          <a:xfrm>
            <a:off x="8008838" y="770359"/>
            <a:ext cx="3933145" cy="584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1586CF-E010-7FFF-5240-48292EE00D10}"/>
              </a:ext>
            </a:extLst>
          </p:cNvPr>
          <p:cNvSpPr/>
          <p:nvPr/>
        </p:nvSpPr>
        <p:spPr>
          <a:xfrm>
            <a:off x="3922802" y="770359"/>
            <a:ext cx="4027377" cy="58414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C7D6B5-0ADE-D36E-1FC2-2C0E2CEE0A43}"/>
              </a:ext>
            </a:extLst>
          </p:cNvPr>
          <p:cNvSpPr/>
          <p:nvPr/>
        </p:nvSpPr>
        <p:spPr>
          <a:xfrm>
            <a:off x="112409" y="770359"/>
            <a:ext cx="3747686" cy="584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38F79B-9293-5E8F-F3E3-423CC4217B74}"/>
              </a:ext>
            </a:extLst>
          </p:cNvPr>
          <p:cNvGrpSpPr/>
          <p:nvPr/>
        </p:nvGrpSpPr>
        <p:grpSpPr>
          <a:xfrm>
            <a:off x="142240" y="653388"/>
            <a:ext cx="10566400" cy="45719"/>
            <a:chOff x="142240" y="653388"/>
            <a:chExt cx="10566400" cy="45719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F5C955F-3917-7D9C-8E36-83958EF3BD1F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" y="673708"/>
              <a:ext cx="988568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67CD0A-B81E-EC9A-BDAB-C74F724AE4A9}"/>
                </a:ext>
              </a:extLst>
            </p:cNvPr>
            <p:cNvSpPr/>
            <p:nvPr/>
          </p:nvSpPr>
          <p:spPr>
            <a:xfrm>
              <a:off x="142240" y="653388"/>
              <a:ext cx="1158240" cy="4571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7" name="Sev01">
            <a:extLst>
              <a:ext uri="{FF2B5EF4-FFF2-40B4-BE49-F238E27FC236}">
                <a16:creationId xmlns:a16="http://schemas.microsoft.com/office/drawing/2014/main" id="{01293A9C-C447-A5FF-E528-32E1230B4CD1}"/>
              </a:ext>
            </a:extLst>
          </p:cNvPr>
          <p:cNvSpPr/>
          <p:nvPr/>
        </p:nvSpPr>
        <p:spPr>
          <a:xfrm>
            <a:off x="408859" y="627990"/>
            <a:ext cx="3197225" cy="514350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ckwell"/>
                <a:ea typeface="+mn-ea"/>
                <a:cs typeface="Arial" panose="020B0604020202020204" pitchFamily="34" charset="0"/>
                <a:sym typeface="Helvetica Neue"/>
              </a:rPr>
              <a:t>Mayo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ckwell"/>
              <a:ea typeface="+mn-ea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8" name="Sev01">
            <a:extLst>
              <a:ext uri="{FF2B5EF4-FFF2-40B4-BE49-F238E27FC236}">
                <a16:creationId xmlns:a16="http://schemas.microsoft.com/office/drawing/2014/main" id="{FF2A97A5-760D-FF8E-6207-7BFFB7D9E95E}"/>
              </a:ext>
            </a:extLst>
          </p:cNvPr>
          <p:cNvSpPr/>
          <p:nvPr/>
        </p:nvSpPr>
        <p:spPr>
          <a:xfrm>
            <a:off x="4315333" y="627990"/>
            <a:ext cx="3198813" cy="514350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ckwell"/>
                <a:ea typeface="+mn-ea"/>
                <a:cs typeface="Arial" panose="020B0604020202020204" pitchFamily="34" charset="0"/>
                <a:sym typeface="Helvetica Neue"/>
              </a:rPr>
              <a:t>Whipped Dressing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ckwell"/>
              <a:ea typeface="+mn-ea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0" name="Sev01">
            <a:extLst>
              <a:ext uri="{FF2B5EF4-FFF2-40B4-BE49-F238E27FC236}">
                <a16:creationId xmlns:a16="http://schemas.microsoft.com/office/drawing/2014/main" id="{1DD4B179-600D-C1CD-F867-648EB3DAE3A0}"/>
              </a:ext>
            </a:extLst>
          </p:cNvPr>
          <p:cNvSpPr/>
          <p:nvPr/>
        </p:nvSpPr>
        <p:spPr>
          <a:xfrm>
            <a:off x="8386763" y="627990"/>
            <a:ext cx="3198813" cy="514350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ckwell"/>
                <a:ea typeface="+mn-ea"/>
                <a:cs typeface="Arial" panose="020B0604020202020204" pitchFamily="34" charset="0"/>
                <a:sym typeface="Helvetica Neue"/>
              </a:rPr>
              <a:t>Aioli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Rockwell"/>
              <a:ea typeface="+mn-ea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DBD842-B438-1B83-D89E-1FC219078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39" y="1047805"/>
            <a:ext cx="3848472" cy="269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CD4EE9-E644-469D-C6DF-FDCF72328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839" y="3837891"/>
            <a:ext cx="3888175" cy="2698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C148C6-7AF2-2E2C-3BAF-F804C699A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35" y="1047804"/>
            <a:ext cx="3615699" cy="26982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D8818C-1BA5-DB4B-B437-60622FBDA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35" y="3817341"/>
            <a:ext cx="3615699" cy="26982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7825C5-8BA1-E16D-DEFD-01B246CB6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644" y="1047804"/>
            <a:ext cx="3747687" cy="26982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6172C2-9198-1821-1A44-CD4CDDC945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644" y="3837890"/>
            <a:ext cx="3747687" cy="267773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E39BB7C-B8DC-1A3F-369E-2A0AAB679325}"/>
              </a:ext>
            </a:extLst>
          </p:cNvPr>
          <p:cNvCxnSpPr/>
          <p:nvPr/>
        </p:nvCxnSpPr>
        <p:spPr>
          <a:xfrm>
            <a:off x="1917682" y="1472146"/>
            <a:ext cx="0" cy="2078736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1E3268E-8AD4-5E8C-F098-D000E0300443}"/>
              </a:ext>
            </a:extLst>
          </p:cNvPr>
          <p:cNvCxnSpPr/>
          <p:nvPr/>
        </p:nvCxnSpPr>
        <p:spPr>
          <a:xfrm>
            <a:off x="1747266" y="1472147"/>
            <a:ext cx="0" cy="2078736"/>
          </a:xfrm>
          <a:prstGeom prst="line">
            <a:avLst/>
          </a:prstGeom>
          <a:ln w="9525"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CC9CD3C-EAB0-12CC-EAE7-D12CA7061F57}"/>
              </a:ext>
            </a:extLst>
          </p:cNvPr>
          <p:cNvSpPr txBox="1"/>
          <p:nvPr/>
        </p:nvSpPr>
        <p:spPr>
          <a:xfrm>
            <a:off x="1915981" y="2666200"/>
            <a:ext cx="71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Price- 3.13</a:t>
            </a:r>
          </a:p>
          <a:p>
            <a:r>
              <a:rPr lang="en-US" sz="800"/>
              <a:t>RPI to Cat-79</a:t>
            </a:r>
            <a:endParaRPr lang="en-IN" sz="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48472-39E3-1813-74D6-4B8FEBBF161E}"/>
              </a:ext>
            </a:extLst>
          </p:cNvPr>
          <p:cNvSpPr txBox="1"/>
          <p:nvPr/>
        </p:nvSpPr>
        <p:spPr>
          <a:xfrm>
            <a:off x="1054608" y="2666200"/>
            <a:ext cx="71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>
                <a:solidFill>
                  <a:srgbClr val="C00000"/>
                </a:solidFill>
              </a:rPr>
              <a:t>Price- 2.89</a:t>
            </a:r>
          </a:p>
          <a:p>
            <a:pPr algn="r"/>
            <a:r>
              <a:rPr lang="en-US" sz="800">
                <a:solidFill>
                  <a:srgbClr val="C00000"/>
                </a:solidFill>
              </a:rPr>
              <a:t>RPI to Cat-73</a:t>
            </a:r>
            <a:endParaRPr lang="en-IN" sz="800">
              <a:solidFill>
                <a:srgbClr val="C000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F6D643-4015-9FED-5F8C-CBE4904D0EC3}"/>
              </a:ext>
            </a:extLst>
          </p:cNvPr>
          <p:cNvCxnSpPr/>
          <p:nvPr/>
        </p:nvCxnSpPr>
        <p:spPr>
          <a:xfrm>
            <a:off x="6047722" y="1472146"/>
            <a:ext cx="0" cy="2078736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E4358B1-6D5F-B385-4C1F-7B97FF5F16AF}"/>
              </a:ext>
            </a:extLst>
          </p:cNvPr>
          <p:cNvCxnSpPr/>
          <p:nvPr/>
        </p:nvCxnSpPr>
        <p:spPr>
          <a:xfrm>
            <a:off x="5933186" y="1472147"/>
            <a:ext cx="0" cy="2078736"/>
          </a:xfrm>
          <a:prstGeom prst="line">
            <a:avLst/>
          </a:prstGeom>
          <a:ln w="9525"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8BE2A3-F3E8-9AC8-1856-AFF437477682}"/>
              </a:ext>
            </a:extLst>
          </p:cNvPr>
          <p:cNvCxnSpPr/>
          <p:nvPr/>
        </p:nvCxnSpPr>
        <p:spPr>
          <a:xfrm>
            <a:off x="10101562" y="1436586"/>
            <a:ext cx="0" cy="2078736"/>
          </a:xfrm>
          <a:prstGeom prst="line">
            <a:avLst/>
          </a:prstGeom>
          <a:ln w="952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D434678-C02E-B5E2-FA5D-7662CE1C9740}"/>
              </a:ext>
            </a:extLst>
          </p:cNvPr>
          <p:cNvCxnSpPr/>
          <p:nvPr/>
        </p:nvCxnSpPr>
        <p:spPr>
          <a:xfrm>
            <a:off x="10271506" y="1436586"/>
            <a:ext cx="0" cy="2078736"/>
          </a:xfrm>
          <a:prstGeom prst="line">
            <a:avLst/>
          </a:prstGeom>
          <a:ln w="9525"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EAF204B-CA7E-7196-501F-E45A8F23F2FD}"/>
              </a:ext>
            </a:extLst>
          </p:cNvPr>
          <p:cNvSpPr txBox="1"/>
          <p:nvPr/>
        </p:nvSpPr>
        <p:spPr>
          <a:xfrm>
            <a:off x="6047722" y="2666200"/>
            <a:ext cx="71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Price- 3.75</a:t>
            </a:r>
          </a:p>
          <a:p>
            <a:r>
              <a:rPr lang="en-US" sz="800"/>
              <a:t>RPI to Cat-95</a:t>
            </a:r>
            <a:endParaRPr lang="en-IN" sz="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5D2A46-1CB2-0C66-2EF1-55176B6286F1}"/>
              </a:ext>
            </a:extLst>
          </p:cNvPr>
          <p:cNvSpPr txBox="1"/>
          <p:nvPr/>
        </p:nvSpPr>
        <p:spPr>
          <a:xfrm>
            <a:off x="5186349" y="2666200"/>
            <a:ext cx="71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>
                <a:solidFill>
                  <a:srgbClr val="C00000"/>
                </a:solidFill>
              </a:rPr>
              <a:t>Price- 3.55</a:t>
            </a:r>
          </a:p>
          <a:p>
            <a:pPr algn="r"/>
            <a:r>
              <a:rPr lang="en-US" sz="800">
                <a:solidFill>
                  <a:srgbClr val="C00000"/>
                </a:solidFill>
              </a:rPr>
              <a:t>RPI to Cat-90</a:t>
            </a:r>
            <a:endParaRPr lang="en-IN" sz="80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F8B5AC-995C-B1CD-CC52-9835B01A9873}"/>
              </a:ext>
            </a:extLst>
          </p:cNvPr>
          <p:cNvSpPr txBox="1"/>
          <p:nvPr/>
        </p:nvSpPr>
        <p:spPr>
          <a:xfrm>
            <a:off x="10271506" y="2666200"/>
            <a:ext cx="71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C00000"/>
                </a:solidFill>
              </a:rPr>
              <a:t>Price- 6.22</a:t>
            </a:r>
          </a:p>
          <a:p>
            <a:r>
              <a:rPr lang="en-US" sz="800">
                <a:solidFill>
                  <a:srgbClr val="C00000"/>
                </a:solidFill>
              </a:rPr>
              <a:t>RPI to Cat-157</a:t>
            </a:r>
            <a:endParaRPr lang="en-IN" sz="80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B87BD9-573F-62D3-92C8-FC02F35988B5}"/>
              </a:ext>
            </a:extLst>
          </p:cNvPr>
          <p:cNvSpPr txBox="1"/>
          <p:nvPr/>
        </p:nvSpPr>
        <p:spPr>
          <a:xfrm>
            <a:off x="9410133" y="2666200"/>
            <a:ext cx="71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/>
              <a:t>Price- 5.76</a:t>
            </a:r>
          </a:p>
          <a:p>
            <a:pPr algn="r"/>
            <a:r>
              <a:rPr lang="en-US" sz="800"/>
              <a:t>RPI to Cat-146</a:t>
            </a:r>
            <a:endParaRPr lang="en-IN" sz="800"/>
          </a:p>
        </p:txBody>
      </p:sp>
    </p:spTree>
    <p:extLst>
      <p:ext uri="{BB962C8B-B14F-4D97-AF65-F5344CB8AC3E}">
        <p14:creationId xmlns:p14="http://schemas.microsoft.com/office/powerpoint/2010/main" val="2810244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ABE15-E9B9-6528-8EBF-D09EFDDA4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>
            <a:extLst>
              <a:ext uri="{FF2B5EF4-FFF2-40B4-BE49-F238E27FC236}">
                <a16:creationId xmlns:a16="http://schemas.microsoft.com/office/drawing/2014/main" id="{A39A10F0-C73D-C99A-9929-FDD1B3E6A7C9}"/>
              </a:ext>
            </a:extLst>
          </p:cNvPr>
          <p:cNvSpPr txBox="1">
            <a:spLocks/>
          </p:cNvSpPr>
          <p:nvPr/>
        </p:nvSpPr>
        <p:spPr>
          <a:xfrm>
            <a:off x="163789" y="67556"/>
            <a:ext cx="11681542" cy="61100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-64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PPG Level - Target Channel - Market Context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1A0C93-6681-B75E-4167-3AA19919112D}"/>
              </a:ext>
            </a:extLst>
          </p:cNvPr>
          <p:cNvGrpSpPr/>
          <p:nvPr/>
        </p:nvGrpSpPr>
        <p:grpSpPr>
          <a:xfrm>
            <a:off x="142240" y="632839"/>
            <a:ext cx="10566400" cy="45719"/>
            <a:chOff x="142240" y="653388"/>
            <a:chExt cx="10566400" cy="4571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8461142-C2CB-2C62-C105-4E30DB5271FF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" y="673708"/>
              <a:ext cx="988568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1E515DD-F8E8-C7CD-542C-8109DED69093}"/>
                </a:ext>
              </a:extLst>
            </p:cNvPr>
            <p:cNvSpPr/>
            <p:nvPr/>
          </p:nvSpPr>
          <p:spPr>
            <a:xfrm>
              <a:off x="142240" y="653388"/>
              <a:ext cx="1158240" cy="4571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DB4B9FF-DD60-EB4C-BC8A-8E5937606950}"/>
              </a:ext>
            </a:extLst>
          </p:cNvPr>
          <p:cNvSpPr txBox="1"/>
          <p:nvPr/>
        </p:nvSpPr>
        <p:spPr>
          <a:xfrm>
            <a:off x="-177823" y="721848"/>
            <a:ext cx="73788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Summary of change in market share and price across brands  variants X PPG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5F6D04-0877-6117-E443-D110BB637588}"/>
              </a:ext>
            </a:extLst>
          </p:cNvPr>
          <p:cNvSpPr/>
          <p:nvPr/>
        </p:nvSpPr>
        <p:spPr>
          <a:xfrm>
            <a:off x="9221148" y="1096042"/>
            <a:ext cx="2633929" cy="397125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Jars have only 43% value share in Target whereas, Squeezy bottles have 38% share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1400">
              <a:solidFill>
                <a:prstClr val="black"/>
              </a:solidFill>
              <a:latin typeface="Aptos" panose="0211000402020202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Within jars, 30 Oz continue to have bigger share while in squeezy, 18-22 Oz continue to have a larger share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1400">
              <a:solidFill>
                <a:prstClr val="black"/>
              </a:solidFill>
              <a:latin typeface="Aptos" panose="0211000402020202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Here too, 18-22 Oz squeezy is declining across variants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0ACD33-7F9D-EFF7-826B-C27E556B96F3}"/>
              </a:ext>
            </a:extLst>
          </p:cNvPr>
          <p:cNvGraphicFramePr>
            <a:graphicFrameLocks noGrp="1"/>
          </p:cNvGraphicFramePr>
          <p:nvPr/>
        </p:nvGraphicFramePr>
        <p:xfrm>
          <a:off x="240562" y="1096043"/>
          <a:ext cx="8601688" cy="5108795"/>
        </p:xfrm>
        <a:graphic>
          <a:graphicData uri="http://schemas.openxmlformats.org/drawingml/2006/table">
            <a:tbl>
              <a:tblPr/>
              <a:tblGrid>
                <a:gridCol w="1429151">
                  <a:extLst>
                    <a:ext uri="{9D8B030D-6E8A-4147-A177-3AD203B41FA5}">
                      <a16:colId xmlns:a16="http://schemas.microsoft.com/office/drawing/2014/main" val="2109617103"/>
                    </a:ext>
                  </a:extLst>
                </a:gridCol>
                <a:gridCol w="2111594">
                  <a:extLst>
                    <a:ext uri="{9D8B030D-6E8A-4147-A177-3AD203B41FA5}">
                      <a16:colId xmlns:a16="http://schemas.microsoft.com/office/drawing/2014/main" val="2004894533"/>
                    </a:ext>
                  </a:extLst>
                </a:gridCol>
                <a:gridCol w="1606647">
                  <a:extLst>
                    <a:ext uri="{9D8B030D-6E8A-4147-A177-3AD203B41FA5}">
                      <a16:colId xmlns:a16="http://schemas.microsoft.com/office/drawing/2014/main" val="1027570083"/>
                    </a:ext>
                  </a:extLst>
                </a:gridCol>
                <a:gridCol w="863574">
                  <a:extLst>
                    <a:ext uri="{9D8B030D-6E8A-4147-A177-3AD203B41FA5}">
                      <a16:colId xmlns:a16="http://schemas.microsoft.com/office/drawing/2014/main" val="783517527"/>
                    </a:ext>
                  </a:extLst>
                </a:gridCol>
                <a:gridCol w="863574">
                  <a:extLst>
                    <a:ext uri="{9D8B030D-6E8A-4147-A177-3AD203B41FA5}">
                      <a16:colId xmlns:a16="http://schemas.microsoft.com/office/drawing/2014/main" val="977183333"/>
                    </a:ext>
                  </a:extLst>
                </a:gridCol>
                <a:gridCol w="863574">
                  <a:extLst>
                    <a:ext uri="{9D8B030D-6E8A-4147-A177-3AD203B41FA5}">
                      <a16:colId xmlns:a16="http://schemas.microsoft.com/office/drawing/2014/main" val="2895745752"/>
                    </a:ext>
                  </a:extLst>
                </a:gridCol>
                <a:gridCol w="863574">
                  <a:extLst>
                    <a:ext uri="{9D8B030D-6E8A-4147-A177-3AD203B41FA5}">
                      <a16:colId xmlns:a16="http://schemas.microsoft.com/office/drawing/2014/main" val="281452676"/>
                    </a:ext>
                  </a:extLst>
                </a:gridCol>
              </a:tblGrid>
              <a:tr h="44323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Variant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Brand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PPG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Val. MS%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MS% Change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Avg Price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Price% Change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165520"/>
                  </a:ext>
                </a:extLst>
              </a:tr>
              <a:tr h="23327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Hellmanns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15Oz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4264646"/>
                  </a:ext>
                </a:extLst>
              </a:tr>
              <a:tr h="23327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Private Label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15Oz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1811403"/>
                  </a:ext>
                </a:extLst>
              </a:tr>
              <a:tr h="23327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Dukes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30Oz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300368"/>
                  </a:ext>
                </a:extLst>
              </a:tr>
              <a:tr h="23327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Hellmanns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30Oz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-1.9%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3.06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479952"/>
                  </a:ext>
                </a:extLst>
              </a:tr>
              <a:tr h="23327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30Oz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991840"/>
                  </a:ext>
                </a:extLst>
              </a:tr>
              <a:tr h="23327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Private Label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30Oz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1.83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-2.1%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575002"/>
                  </a:ext>
                </a:extLst>
              </a:tr>
              <a:tr h="23327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Hellmanns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12Oz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793721"/>
                  </a:ext>
                </a:extLst>
              </a:tr>
              <a:tr h="23327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12Oz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-3.4%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495775"/>
                  </a:ext>
                </a:extLst>
              </a:tr>
              <a:tr h="23327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Dukes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18 To 22Oz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4.04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309584"/>
                  </a:ext>
                </a:extLst>
              </a:tr>
              <a:tr h="23327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Hellmanns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18 To 22Oz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610600"/>
                  </a:ext>
                </a:extLst>
              </a:tr>
              <a:tr h="23327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18 To 22Oz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11462"/>
                  </a:ext>
                </a:extLst>
              </a:tr>
              <a:tr h="23327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Private Label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18 To 22Oz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-2.3%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-24.8%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338768"/>
                  </a:ext>
                </a:extLst>
              </a:tr>
              <a:tr h="23327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Hellmanns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Other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9.9%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611022"/>
                  </a:ext>
                </a:extLst>
              </a:tr>
              <a:tr h="23327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Private Label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Other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2.85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091682"/>
                  </a:ext>
                </a:extLst>
              </a:tr>
              <a:tr h="23327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Whipped Dressing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15Oz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207202"/>
                  </a:ext>
                </a:extLst>
              </a:tr>
              <a:tr h="23327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Whipped Dressing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30Oz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-0.5%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-2.6%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473507"/>
                  </a:ext>
                </a:extLst>
              </a:tr>
              <a:tr h="23327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Whipped Dressing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12Oz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6.05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9C0006"/>
                          </a:solidFill>
                          <a:effectLst/>
                          <a:latin typeface="Aptos Narrow" panose="020B0004020202020204" pitchFamily="34" charset="0"/>
                        </a:rPr>
                        <a:t>-10.4%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763804"/>
                  </a:ext>
                </a:extLst>
              </a:tr>
              <a:tr h="23327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Aioli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12Oz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1.4%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683073"/>
                  </a:ext>
                </a:extLst>
              </a:tr>
              <a:tr h="23327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Aioli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Restofcategory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18 To 22Oz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4650401"/>
                  </a:ext>
                </a:extLst>
              </a:tr>
              <a:tr h="23327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Aioli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Hellmanns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Other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9.3%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74914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B4B6AE1-DCFC-BA69-73A9-AC7F9F4E2BC3}"/>
              </a:ext>
            </a:extLst>
          </p:cNvPr>
          <p:cNvSpPr txBox="1"/>
          <p:nvPr/>
        </p:nvSpPr>
        <p:spPr>
          <a:xfrm>
            <a:off x="9226020" y="5189178"/>
            <a:ext cx="26241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Please note: </a:t>
            </a:r>
            <a:r>
              <a:rPr kumimoji="0" lang="en-IN" sz="10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All PPGs contributing &lt; 0.5% to the overall channel have been excluded from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2385569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CF1CE-2CEC-E71F-0E87-737766AC6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C64B2D01-601F-2F45-2562-A92BCD6A063E}"/>
              </a:ext>
            </a:extLst>
          </p:cNvPr>
          <p:cNvSpPr/>
          <p:nvPr/>
        </p:nvSpPr>
        <p:spPr>
          <a:xfrm>
            <a:off x="10149840" y="790852"/>
            <a:ext cx="1061884" cy="4893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63FA35-EC44-DF13-B682-142BEA395EEC}"/>
              </a:ext>
            </a:extLst>
          </p:cNvPr>
          <p:cNvSpPr/>
          <p:nvPr/>
        </p:nvSpPr>
        <p:spPr>
          <a:xfrm>
            <a:off x="8587821" y="784237"/>
            <a:ext cx="1551859" cy="4893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80895C-C31E-81D3-3C7E-CF397053C809}"/>
              </a:ext>
            </a:extLst>
          </p:cNvPr>
          <p:cNvSpPr/>
          <p:nvPr/>
        </p:nvSpPr>
        <p:spPr>
          <a:xfrm>
            <a:off x="7520857" y="780179"/>
            <a:ext cx="1061884" cy="4893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99B9AF-8F2A-9152-1401-F8EA927BE975}"/>
              </a:ext>
            </a:extLst>
          </p:cNvPr>
          <p:cNvSpPr/>
          <p:nvPr/>
        </p:nvSpPr>
        <p:spPr>
          <a:xfrm>
            <a:off x="5395124" y="784237"/>
            <a:ext cx="2120653" cy="4893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5E33E4-652E-133D-129F-F0BDB1A5A6CE}"/>
              </a:ext>
            </a:extLst>
          </p:cNvPr>
          <p:cNvSpPr/>
          <p:nvPr/>
        </p:nvSpPr>
        <p:spPr>
          <a:xfrm>
            <a:off x="4328160" y="787544"/>
            <a:ext cx="1061884" cy="4893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066FC7-B5E0-3373-CE7B-EA5B0ABE9037}"/>
              </a:ext>
            </a:extLst>
          </p:cNvPr>
          <p:cNvSpPr/>
          <p:nvPr/>
        </p:nvSpPr>
        <p:spPr>
          <a:xfrm>
            <a:off x="2202427" y="780180"/>
            <a:ext cx="2125733" cy="4893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8437B9-8E62-7768-AA00-198A64D9D394}"/>
              </a:ext>
            </a:extLst>
          </p:cNvPr>
          <p:cNvSpPr/>
          <p:nvPr/>
        </p:nvSpPr>
        <p:spPr>
          <a:xfrm>
            <a:off x="1140543" y="780180"/>
            <a:ext cx="1061884" cy="4893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14D99671-D98B-3AAB-015A-4FF50CB32BC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4D99671-D98B-3AAB-015A-4FF50CB32B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3">
            <a:extLst>
              <a:ext uri="{FF2B5EF4-FFF2-40B4-BE49-F238E27FC236}">
                <a16:creationId xmlns:a16="http://schemas.microsoft.com/office/drawing/2014/main" id="{2BC75DC3-E181-D1EE-E5FE-6C982021A59D}"/>
              </a:ext>
            </a:extLst>
          </p:cNvPr>
          <p:cNvSpPr txBox="1">
            <a:spLocks/>
          </p:cNvSpPr>
          <p:nvPr/>
        </p:nvSpPr>
        <p:spPr>
          <a:xfrm>
            <a:off x="142240" y="87016"/>
            <a:ext cx="11681542" cy="61100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-64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Target: Mayo &amp; WD 30 Oz jar has risk due to lower CSF 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9E6DB70-D71C-07CD-6C0D-AE72DC0FC3B0}"/>
              </a:ext>
            </a:extLst>
          </p:cNvPr>
          <p:cNvGrpSpPr/>
          <p:nvPr/>
        </p:nvGrpSpPr>
        <p:grpSpPr>
          <a:xfrm>
            <a:off x="142240" y="667026"/>
            <a:ext cx="10566400" cy="45719"/>
            <a:chOff x="142240" y="653388"/>
            <a:chExt cx="10566400" cy="45719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CD34CFC-DFED-FB75-70F1-0E04CED9B9B4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" y="673708"/>
              <a:ext cx="988568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8569D92-9822-ABE0-8227-33F2190CBE47}"/>
                </a:ext>
              </a:extLst>
            </p:cNvPr>
            <p:cNvSpPr/>
            <p:nvPr/>
          </p:nvSpPr>
          <p:spPr>
            <a:xfrm>
              <a:off x="142240" y="653388"/>
              <a:ext cx="1158240" cy="4571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E145AFD-0F09-2416-D953-BACBAD67BF63}"/>
              </a:ext>
            </a:extLst>
          </p:cNvPr>
          <p:cNvSpPr/>
          <p:nvPr/>
        </p:nvSpPr>
        <p:spPr>
          <a:xfrm>
            <a:off x="228764" y="5770173"/>
            <a:ext cx="11412629" cy="59652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30 Oz jar needs slight price reduction to protect loss of share </a:t>
            </a:r>
          </a:p>
        </p:txBody>
      </p:sp>
      <p:sp>
        <p:nvSpPr>
          <p:cNvPr id="10" name="Rounded Rectangle 54">
            <a:extLst>
              <a:ext uri="{FF2B5EF4-FFF2-40B4-BE49-F238E27FC236}">
                <a16:creationId xmlns:a16="http://schemas.microsoft.com/office/drawing/2014/main" id="{8B486CF3-0075-0A3B-9360-E01EB8CCBB30}"/>
              </a:ext>
            </a:extLst>
          </p:cNvPr>
          <p:cNvSpPr/>
          <p:nvPr/>
        </p:nvSpPr>
        <p:spPr>
          <a:xfrm>
            <a:off x="200512" y="2126418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MCV</a:t>
            </a:r>
          </a:p>
        </p:txBody>
      </p:sp>
      <p:sp>
        <p:nvSpPr>
          <p:cNvPr id="11" name="Rounded Rectangle 54">
            <a:extLst>
              <a:ext uri="{FF2B5EF4-FFF2-40B4-BE49-F238E27FC236}">
                <a16:creationId xmlns:a16="http://schemas.microsoft.com/office/drawing/2014/main" id="{60235C05-47A9-3F61-2055-D1F0437AD0DD}"/>
              </a:ext>
            </a:extLst>
          </p:cNvPr>
          <p:cNvSpPr/>
          <p:nvPr/>
        </p:nvSpPr>
        <p:spPr>
          <a:xfrm>
            <a:off x="200512" y="3291684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CSF</a:t>
            </a:r>
          </a:p>
        </p:txBody>
      </p:sp>
      <p:sp>
        <p:nvSpPr>
          <p:cNvPr id="12" name="Rounded Rectangle 54">
            <a:extLst>
              <a:ext uri="{FF2B5EF4-FFF2-40B4-BE49-F238E27FC236}">
                <a16:creationId xmlns:a16="http://schemas.microsoft.com/office/drawing/2014/main" id="{5A9A1865-E4AE-7A85-3967-174A3B3F64B4}"/>
              </a:ext>
            </a:extLst>
          </p:cNvPr>
          <p:cNvSpPr/>
          <p:nvPr/>
        </p:nvSpPr>
        <p:spPr>
          <a:xfrm>
            <a:off x="200512" y="3913735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Price</a:t>
            </a:r>
          </a:p>
        </p:txBody>
      </p:sp>
      <p:sp>
        <p:nvSpPr>
          <p:cNvPr id="13" name="Rounded Rectangle 54">
            <a:extLst>
              <a:ext uri="{FF2B5EF4-FFF2-40B4-BE49-F238E27FC236}">
                <a16:creationId xmlns:a16="http://schemas.microsoft.com/office/drawing/2014/main" id="{9C759BE3-4822-5FE8-E26B-3B259808B71E}"/>
              </a:ext>
            </a:extLst>
          </p:cNvPr>
          <p:cNvSpPr/>
          <p:nvPr/>
        </p:nvSpPr>
        <p:spPr>
          <a:xfrm>
            <a:off x="184026" y="5313033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MSP</a:t>
            </a:r>
          </a:p>
        </p:txBody>
      </p:sp>
      <p:sp>
        <p:nvSpPr>
          <p:cNvPr id="15" name="Rounded Rectangle 54">
            <a:extLst>
              <a:ext uri="{FF2B5EF4-FFF2-40B4-BE49-F238E27FC236}">
                <a16:creationId xmlns:a16="http://schemas.microsoft.com/office/drawing/2014/main" id="{FDF5CE9A-CDE7-C1AB-C118-436987CAC26B}"/>
              </a:ext>
            </a:extLst>
          </p:cNvPr>
          <p:cNvSpPr/>
          <p:nvPr/>
        </p:nvSpPr>
        <p:spPr>
          <a:xfrm>
            <a:off x="184026" y="4947272"/>
            <a:ext cx="652137" cy="27176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/>
                <a:ea typeface="Calibri" panose="020F0502020204030204" pitchFamily="34" charset="0"/>
                <a:cs typeface="Calibri" panose="020F0502020204030204" pitchFamily="34" charset="0"/>
              </a:rPr>
              <a:t>C.MS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A0C2E7CF-8B58-4487-8290-D10DFAA8B6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7477476"/>
              </p:ext>
            </p:extLst>
          </p:nvPr>
        </p:nvGraphicFramePr>
        <p:xfrm>
          <a:off x="1002891" y="1278028"/>
          <a:ext cx="10333703" cy="3598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A5F00203-AE2C-356C-E38F-288A8E8A9FD1}"/>
              </a:ext>
            </a:extLst>
          </p:cNvPr>
          <p:cNvGraphicFramePr>
            <a:graphicFrameLocks noGrp="1"/>
          </p:cNvGraphicFramePr>
          <p:nvPr/>
        </p:nvGraphicFramePr>
        <p:xfrm>
          <a:off x="1140543" y="4876634"/>
          <a:ext cx="10071178" cy="7033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0062">
                  <a:extLst>
                    <a:ext uri="{9D8B030D-6E8A-4147-A177-3AD203B41FA5}">
                      <a16:colId xmlns:a16="http://schemas.microsoft.com/office/drawing/2014/main" val="1317013929"/>
                    </a:ext>
                  </a:extLst>
                </a:gridCol>
                <a:gridCol w="530062">
                  <a:extLst>
                    <a:ext uri="{9D8B030D-6E8A-4147-A177-3AD203B41FA5}">
                      <a16:colId xmlns:a16="http://schemas.microsoft.com/office/drawing/2014/main" val="4266816845"/>
                    </a:ext>
                  </a:extLst>
                </a:gridCol>
                <a:gridCol w="530062">
                  <a:extLst>
                    <a:ext uri="{9D8B030D-6E8A-4147-A177-3AD203B41FA5}">
                      <a16:colId xmlns:a16="http://schemas.microsoft.com/office/drawing/2014/main" val="1614110659"/>
                    </a:ext>
                  </a:extLst>
                </a:gridCol>
                <a:gridCol w="530062">
                  <a:extLst>
                    <a:ext uri="{9D8B030D-6E8A-4147-A177-3AD203B41FA5}">
                      <a16:colId xmlns:a16="http://schemas.microsoft.com/office/drawing/2014/main" val="2780905476"/>
                    </a:ext>
                  </a:extLst>
                </a:gridCol>
                <a:gridCol w="530062">
                  <a:extLst>
                    <a:ext uri="{9D8B030D-6E8A-4147-A177-3AD203B41FA5}">
                      <a16:colId xmlns:a16="http://schemas.microsoft.com/office/drawing/2014/main" val="1567726064"/>
                    </a:ext>
                  </a:extLst>
                </a:gridCol>
                <a:gridCol w="530062">
                  <a:extLst>
                    <a:ext uri="{9D8B030D-6E8A-4147-A177-3AD203B41FA5}">
                      <a16:colId xmlns:a16="http://schemas.microsoft.com/office/drawing/2014/main" val="3578579367"/>
                    </a:ext>
                  </a:extLst>
                </a:gridCol>
                <a:gridCol w="530062">
                  <a:extLst>
                    <a:ext uri="{9D8B030D-6E8A-4147-A177-3AD203B41FA5}">
                      <a16:colId xmlns:a16="http://schemas.microsoft.com/office/drawing/2014/main" val="2010352852"/>
                    </a:ext>
                  </a:extLst>
                </a:gridCol>
                <a:gridCol w="530062">
                  <a:extLst>
                    <a:ext uri="{9D8B030D-6E8A-4147-A177-3AD203B41FA5}">
                      <a16:colId xmlns:a16="http://schemas.microsoft.com/office/drawing/2014/main" val="1736877767"/>
                    </a:ext>
                  </a:extLst>
                </a:gridCol>
                <a:gridCol w="530062">
                  <a:extLst>
                    <a:ext uri="{9D8B030D-6E8A-4147-A177-3AD203B41FA5}">
                      <a16:colId xmlns:a16="http://schemas.microsoft.com/office/drawing/2014/main" val="288835412"/>
                    </a:ext>
                  </a:extLst>
                </a:gridCol>
                <a:gridCol w="530062">
                  <a:extLst>
                    <a:ext uri="{9D8B030D-6E8A-4147-A177-3AD203B41FA5}">
                      <a16:colId xmlns:a16="http://schemas.microsoft.com/office/drawing/2014/main" val="1501356397"/>
                    </a:ext>
                  </a:extLst>
                </a:gridCol>
                <a:gridCol w="530062">
                  <a:extLst>
                    <a:ext uri="{9D8B030D-6E8A-4147-A177-3AD203B41FA5}">
                      <a16:colId xmlns:a16="http://schemas.microsoft.com/office/drawing/2014/main" val="2476061030"/>
                    </a:ext>
                  </a:extLst>
                </a:gridCol>
                <a:gridCol w="530062">
                  <a:extLst>
                    <a:ext uri="{9D8B030D-6E8A-4147-A177-3AD203B41FA5}">
                      <a16:colId xmlns:a16="http://schemas.microsoft.com/office/drawing/2014/main" val="1703082277"/>
                    </a:ext>
                  </a:extLst>
                </a:gridCol>
                <a:gridCol w="530062">
                  <a:extLst>
                    <a:ext uri="{9D8B030D-6E8A-4147-A177-3AD203B41FA5}">
                      <a16:colId xmlns:a16="http://schemas.microsoft.com/office/drawing/2014/main" val="1418343003"/>
                    </a:ext>
                  </a:extLst>
                </a:gridCol>
                <a:gridCol w="530062">
                  <a:extLst>
                    <a:ext uri="{9D8B030D-6E8A-4147-A177-3AD203B41FA5}">
                      <a16:colId xmlns:a16="http://schemas.microsoft.com/office/drawing/2014/main" val="212130319"/>
                    </a:ext>
                  </a:extLst>
                </a:gridCol>
                <a:gridCol w="530062">
                  <a:extLst>
                    <a:ext uri="{9D8B030D-6E8A-4147-A177-3AD203B41FA5}">
                      <a16:colId xmlns:a16="http://schemas.microsoft.com/office/drawing/2014/main" val="1394526336"/>
                    </a:ext>
                  </a:extLst>
                </a:gridCol>
                <a:gridCol w="530062">
                  <a:extLst>
                    <a:ext uri="{9D8B030D-6E8A-4147-A177-3AD203B41FA5}">
                      <a16:colId xmlns:a16="http://schemas.microsoft.com/office/drawing/2014/main" val="1455983725"/>
                    </a:ext>
                  </a:extLst>
                </a:gridCol>
                <a:gridCol w="530062">
                  <a:extLst>
                    <a:ext uri="{9D8B030D-6E8A-4147-A177-3AD203B41FA5}">
                      <a16:colId xmlns:a16="http://schemas.microsoft.com/office/drawing/2014/main" val="1166543971"/>
                    </a:ext>
                  </a:extLst>
                </a:gridCol>
                <a:gridCol w="530062">
                  <a:extLst>
                    <a:ext uri="{9D8B030D-6E8A-4147-A177-3AD203B41FA5}">
                      <a16:colId xmlns:a16="http://schemas.microsoft.com/office/drawing/2014/main" val="4011752837"/>
                    </a:ext>
                  </a:extLst>
                </a:gridCol>
                <a:gridCol w="530062">
                  <a:extLst>
                    <a:ext uri="{9D8B030D-6E8A-4147-A177-3AD203B41FA5}">
                      <a16:colId xmlns:a16="http://schemas.microsoft.com/office/drawing/2014/main" val="3248646210"/>
                    </a:ext>
                  </a:extLst>
                </a:gridCol>
              </a:tblGrid>
              <a:tr h="35166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4.4%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0.8%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1.4%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19.4%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4.0%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4.4%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7.2%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1.6%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1.1%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17.4%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1.1%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1.0%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3.8%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1.8%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0.7%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3.7%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2.2%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3.7%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8" marR="6918" marT="691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1.8%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8" marR="6918" marT="6918" marB="0" anchor="ctr"/>
                </a:tc>
                <a:extLst>
                  <a:ext uri="{0D108BD9-81ED-4DB2-BD59-A6C34878D82A}">
                    <a16:rowId xmlns:a16="http://schemas.microsoft.com/office/drawing/2014/main" val="1362865158"/>
                  </a:ext>
                </a:extLst>
              </a:tr>
              <a:tr h="35166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0.85%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8" marR="6918" marT="691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-0.22%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8" marR="6918" marT="6918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-0.01%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18" marR="6918" marT="6918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-0.23%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18" marR="6918" marT="6918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-0.21%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18" marR="6918" marT="6918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-0.36%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18" marR="6918" marT="6918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0.01%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8" marR="6918" marT="691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-0.05%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18" marR="6918" marT="6918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-0.08%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18" marR="6918" marT="6918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-0.56%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18" marR="6918" marT="6918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-0.01%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18" marR="6918" marT="6918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0.05%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18" marR="6918" marT="691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-0.48%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8" marR="6918" marT="6918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u="none" strike="noStrike">
                          <a:effectLst/>
                        </a:rPr>
                        <a:t>0.51%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18" marR="6918" marT="691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0.01%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-0.15%</a:t>
                      </a:r>
                    </a:p>
                  </a:txBody>
                  <a:tcPr marL="7620" marR="7620" marT="7620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-0.05%</a:t>
                      </a:r>
                    </a:p>
                  </a:txBody>
                  <a:tcPr marL="7620" marR="7620" marT="7620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0.04%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0.04%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182833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5BE4D09F-9672-E5F8-9373-33D557DDDBC6}"/>
              </a:ext>
            </a:extLst>
          </p:cNvPr>
          <p:cNvSpPr/>
          <p:nvPr/>
        </p:nvSpPr>
        <p:spPr>
          <a:xfrm>
            <a:off x="1300480" y="880533"/>
            <a:ext cx="7162471" cy="207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>
                <a:solidFill>
                  <a:sysClr val="windowText" lastClr="000000"/>
                </a:solidFill>
              </a:rPr>
              <a:t>Mayo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A779F8E-A044-1402-2C03-BDE3E5DBDBA1}"/>
              </a:ext>
            </a:extLst>
          </p:cNvPr>
          <p:cNvSpPr/>
          <p:nvPr/>
        </p:nvSpPr>
        <p:spPr>
          <a:xfrm>
            <a:off x="8560699" y="880533"/>
            <a:ext cx="1625599" cy="2072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>
                <a:solidFill>
                  <a:sysClr val="windowText" lastClr="000000"/>
                </a:solidFill>
              </a:rPr>
              <a:t>Whipped Dressing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C23367E-4FD9-2E58-F50A-1CA5621668D6}"/>
              </a:ext>
            </a:extLst>
          </p:cNvPr>
          <p:cNvSpPr/>
          <p:nvPr/>
        </p:nvSpPr>
        <p:spPr>
          <a:xfrm>
            <a:off x="10249798" y="880533"/>
            <a:ext cx="801660" cy="1996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>
                <a:solidFill>
                  <a:sysClr val="windowText" lastClr="000000"/>
                </a:solidFill>
              </a:rPr>
              <a:t>Aioli</a:t>
            </a:r>
          </a:p>
        </p:txBody>
      </p:sp>
      <p:sp>
        <p:nvSpPr>
          <p:cNvPr id="40" name="Star: 5 Points 39">
            <a:extLst>
              <a:ext uri="{FF2B5EF4-FFF2-40B4-BE49-F238E27FC236}">
                <a16:creationId xmlns:a16="http://schemas.microsoft.com/office/drawing/2014/main" id="{8C4FF05C-521F-E13C-BF58-70E3437FFBC2}"/>
              </a:ext>
            </a:extLst>
          </p:cNvPr>
          <p:cNvSpPr/>
          <p:nvPr/>
        </p:nvSpPr>
        <p:spPr>
          <a:xfrm>
            <a:off x="3465476" y="2639341"/>
            <a:ext cx="161005" cy="155901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1FBE45C-FECD-ED6C-9EE5-32A67576F6D4}"/>
              </a:ext>
            </a:extLst>
          </p:cNvPr>
          <p:cNvSpPr/>
          <p:nvPr/>
        </p:nvSpPr>
        <p:spPr>
          <a:xfrm>
            <a:off x="3315930" y="2411236"/>
            <a:ext cx="453596" cy="3123931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Star: 5 Points 41">
            <a:extLst>
              <a:ext uri="{FF2B5EF4-FFF2-40B4-BE49-F238E27FC236}">
                <a16:creationId xmlns:a16="http://schemas.microsoft.com/office/drawing/2014/main" id="{CC5EB69B-AE81-8433-C2EE-1520BE0EDAF4}"/>
              </a:ext>
            </a:extLst>
          </p:cNvPr>
          <p:cNvSpPr/>
          <p:nvPr/>
        </p:nvSpPr>
        <p:spPr>
          <a:xfrm>
            <a:off x="5032148" y="1877341"/>
            <a:ext cx="161005" cy="155901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Star: 5 Points 42">
            <a:extLst>
              <a:ext uri="{FF2B5EF4-FFF2-40B4-BE49-F238E27FC236}">
                <a16:creationId xmlns:a16="http://schemas.microsoft.com/office/drawing/2014/main" id="{159DDAFA-0A62-B1EE-5702-8D38BEB21CF9}"/>
              </a:ext>
            </a:extLst>
          </p:cNvPr>
          <p:cNvSpPr/>
          <p:nvPr/>
        </p:nvSpPr>
        <p:spPr>
          <a:xfrm>
            <a:off x="6617108" y="2291869"/>
            <a:ext cx="161005" cy="155901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FBE55FB5-8033-9B33-4BB6-C816AECCCC73}"/>
              </a:ext>
            </a:extLst>
          </p:cNvPr>
          <p:cNvSpPr/>
          <p:nvPr/>
        </p:nvSpPr>
        <p:spPr>
          <a:xfrm>
            <a:off x="10323476" y="1603021"/>
            <a:ext cx="161005" cy="155901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24B29F-3E72-6A5E-18F1-C1C37D689C88}"/>
              </a:ext>
            </a:extLst>
          </p:cNvPr>
          <p:cNvSpPr/>
          <p:nvPr/>
        </p:nvSpPr>
        <p:spPr>
          <a:xfrm>
            <a:off x="9113226" y="2411236"/>
            <a:ext cx="453596" cy="3123931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3535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95BA0-40D3-645D-0BB5-C77895324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D8703C23-72CF-A2BD-4F61-10C37B4C265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8703C23-72CF-A2BD-4F61-10C37B4C26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3">
            <a:extLst>
              <a:ext uri="{FF2B5EF4-FFF2-40B4-BE49-F238E27FC236}">
                <a16:creationId xmlns:a16="http://schemas.microsoft.com/office/drawing/2014/main" id="{8A5A0CA6-9C9A-DBC5-8977-A2FA98F98490}"/>
              </a:ext>
            </a:extLst>
          </p:cNvPr>
          <p:cNvSpPr txBox="1">
            <a:spLocks/>
          </p:cNvSpPr>
          <p:nvPr/>
        </p:nvSpPr>
        <p:spPr>
          <a:xfrm>
            <a:off x="142240" y="87016"/>
            <a:ext cx="11681542" cy="61100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-64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Target: Mayo </a:t>
            </a:r>
            <a:r>
              <a:rPr lang="en-GB" sz="2400" b="1" spc="-64" dirty="0">
                <a:solidFill>
                  <a:srgbClr val="4472C4">
                    <a:lumMod val="50000"/>
                  </a:srgbClr>
                </a:solidFill>
                <a:latin typeface="Rockwell"/>
                <a:cs typeface="Arial" panose="020B0604020202020204" pitchFamily="34" charset="0"/>
              </a:rPr>
              <a:t>&amp; WD</a:t>
            </a:r>
            <a:r>
              <a:rPr kumimoji="0" lang="en-GB" sz="2400" b="1" i="0" u="none" strike="noStrike" kern="1200" cap="none" spc="-64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 cut in 30Oz Jars; consider expanding Aioli to 30oz Jars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38CEFDC-94B1-ACE6-E16C-A1706BFF2572}"/>
              </a:ext>
            </a:extLst>
          </p:cNvPr>
          <p:cNvGrpSpPr/>
          <p:nvPr/>
        </p:nvGrpSpPr>
        <p:grpSpPr>
          <a:xfrm>
            <a:off x="142240" y="667026"/>
            <a:ext cx="10566400" cy="45719"/>
            <a:chOff x="142240" y="653388"/>
            <a:chExt cx="10566400" cy="45719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CF49522-0FE7-2796-769A-CACBE616062F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" y="673708"/>
              <a:ext cx="988568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CD01934-5EC3-6CA4-B526-8FD3BCB37A9A}"/>
                </a:ext>
              </a:extLst>
            </p:cNvPr>
            <p:cNvSpPr/>
            <p:nvPr/>
          </p:nvSpPr>
          <p:spPr>
            <a:xfrm>
              <a:off x="142240" y="653388"/>
              <a:ext cx="1158240" cy="4571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5EA73A23-0F10-A54E-29A6-22214748C0CA}"/>
              </a:ext>
            </a:extLst>
          </p:cNvPr>
          <p:cNvSpPr/>
          <p:nvPr/>
        </p:nvSpPr>
        <p:spPr>
          <a:xfrm>
            <a:off x="1032190" y="2523491"/>
            <a:ext cx="9145272" cy="33827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3CA874F-1700-7B50-ECD8-4D7ED25CD674}"/>
              </a:ext>
            </a:extLst>
          </p:cNvPr>
          <p:cNvSpPr/>
          <p:nvPr/>
        </p:nvSpPr>
        <p:spPr>
          <a:xfrm>
            <a:off x="1032190" y="3542569"/>
            <a:ext cx="9145272" cy="332663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AC0E53-581A-6FF1-7291-2B65BA3F967C}"/>
              </a:ext>
            </a:extLst>
          </p:cNvPr>
          <p:cNvSpPr/>
          <p:nvPr/>
        </p:nvSpPr>
        <p:spPr>
          <a:xfrm>
            <a:off x="1032190" y="4603090"/>
            <a:ext cx="9145272" cy="36933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8F23C6-E365-2231-3421-EADE020A55ED}"/>
              </a:ext>
            </a:extLst>
          </p:cNvPr>
          <p:cNvSpPr txBox="1"/>
          <p:nvPr/>
        </p:nvSpPr>
        <p:spPr>
          <a:xfrm>
            <a:off x="10338435" y="2515334"/>
            <a:ext cx="60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Cut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0102C3-E78A-81FE-8BDC-7BA3B7D747E1}"/>
              </a:ext>
            </a:extLst>
          </p:cNvPr>
          <p:cNvSpPr txBox="1"/>
          <p:nvPr/>
        </p:nvSpPr>
        <p:spPr>
          <a:xfrm>
            <a:off x="10338435" y="4573697"/>
            <a:ext cx="60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7A1B15-BF56-9B63-4798-73120107DA9B}"/>
              </a:ext>
            </a:extLst>
          </p:cNvPr>
          <p:cNvSpPr txBox="1"/>
          <p:nvPr/>
        </p:nvSpPr>
        <p:spPr>
          <a:xfrm>
            <a:off x="10338434" y="3542569"/>
            <a:ext cx="1136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Expand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4CE501-7BF7-D609-3883-0BE8521B5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620355"/>
              </p:ext>
            </p:extLst>
          </p:nvPr>
        </p:nvGraphicFramePr>
        <p:xfrm>
          <a:off x="1143001" y="1607423"/>
          <a:ext cx="8912190" cy="3643153"/>
        </p:xfrm>
        <a:graphic>
          <a:graphicData uri="http://schemas.openxmlformats.org/drawingml/2006/table">
            <a:tbl>
              <a:tblPr/>
              <a:tblGrid>
                <a:gridCol w="990914">
                  <a:extLst>
                    <a:ext uri="{9D8B030D-6E8A-4147-A177-3AD203B41FA5}">
                      <a16:colId xmlns:a16="http://schemas.microsoft.com/office/drawing/2014/main" val="663216282"/>
                    </a:ext>
                  </a:extLst>
                </a:gridCol>
                <a:gridCol w="1096611">
                  <a:extLst>
                    <a:ext uri="{9D8B030D-6E8A-4147-A177-3AD203B41FA5}">
                      <a16:colId xmlns:a16="http://schemas.microsoft.com/office/drawing/2014/main" val="363695586"/>
                    </a:ext>
                  </a:extLst>
                </a:gridCol>
                <a:gridCol w="1664736">
                  <a:extLst>
                    <a:ext uri="{9D8B030D-6E8A-4147-A177-3AD203B41FA5}">
                      <a16:colId xmlns:a16="http://schemas.microsoft.com/office/drawing/2014/main" val="810818571"/>
                    </a:ext>
                  </a:extLst>
                </a:gridCol>
                <a:gridCol w="1704373">
                  <a:extLst>
                    <a:ext uri="{9D8B030D-6E8A-4147-A177-3AD203B41FA5}">
                      <a16:colId xmlns:a16="http://schemas.microsoft.com/office/drawing/2014/main" val="28333285"/>
                    </a:ext>
                  </a:extLst>
                </a:gridCol>
                <a:gridCol w="1083399">
                  <a:extLst>
                    <a:ext uri="{9D8B030D-6E8A-4147-A177-3AD203B41FA5}">
                      <a16:colId xmlns:a16="http://schemas.microsoft.com/office/drawing/2014/main" val="4164892879"/>
                    </a:ext>
                  </a:extLst>
                </a:gridCol>
                <a:gridCol w="845581">
                  <a:extLst>
                    <a:ext uri="{9D8B030D-6E8A-4147-A177-3AD203B41FA5}">
                      <a16:colId xmlns:a16="http://schemas.microsoft.com/office/drawing/2014/main" val="479495031"/>
                    </a:ext>
                  </a:extLst>
                </a:gridCol>
                <a:gridCol w="813118">
                  <a:extLst>
                    <a:ext uri="{9D8B030D-6E8A-4147-A177-3AD203B41FA5}">
                      <a16:colId xmlns:a16="http://schemas.microsoft.com/office/drawing/2014/main" val="2974251441"/>
                    </a:ext>
                  </a:extLst>
                </a:gridCol>
                <a:gridCol w="713458">
                  <a:extLst>
                    <a:ext uri="{9D8B030D-6E8A-4147-A177-3AD203B41FA5}">
                      <a16:colId xmlns:a16="http://schemas.microsoft.com/office/drawing/2014/main" val="2161969506"/>
                    </a:ext>
                  </a:extLst>
                </a:gridCol>
              </a:tblGrid>
              <a:tr h="8254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Channel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Variant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PPG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Current RPI Cat.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MCV RPI Cat.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Delta 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Vol. Share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045003"/>
                  </a:ext>
                </a:extLst>
              </a:tr>
              <a:tr h="351033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Target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30Oz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-7.2%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33.5%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48594"/>
                  </a:ext>
                </a:extLst>
              </a:tr>
              <a:tr h="351033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Target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12Oz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-4.6%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A97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420090"/>
                  </a:ext>
                </a:extLst>
              </a:tr>
              <a:tr h="351033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Target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18 To 22Oz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-0.9%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747724"/>
                  </a:ext>
                </a:extLst>
              </a:tr>
              <a:tr h="351033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Target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Aioli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30Oz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1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Suggested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700"/>
                  </a:ext>
                </a:extLst>
              </a:tr>
              <a:tr h="351033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Target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Aioli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12Oz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13.6%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955233"/>
                  </a:ext>
                </a:extLst>
              </a:tr>
              <a:tr h="351033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Target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Whipped Dressing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15Oz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7825919"/>
                  </a:ext>
                </a:extLst>
              </a:tr>
              <a:tr h="351033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Target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Whipped Dressing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Jar 30Oz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-5.4%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67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27.8%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061282"/>
                  </a:ext>
                </a:extLst>
              </a:tr>
              <a:tr h="36052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Target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Whipped Dressing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Squeezy 12Oz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-3.0%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7.9%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24862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DBE1966-3894-06EE-F46C-99CB9E6ADB1B}"/>
              </a:ext>
            </a:extLst>
          </p:cNvPr>
          <p:cNvSpPr txBox="1"/>
          <p:nvPr/>
        </p:nvSpPr>
        <p:spPr>
          <a:xfrm>
            <a:off x="228600" y="6462376"/>
            <a:ext cx="3063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/>
              <a:t>Category is defined as Mayo + Aioli only</a:t>
            </a:r>
          </a:p>
        </p:txBody>
      </p:sp>
    </p:spTree>
    <p:extLst>
      <p:ext uri="{BB962C8B-B14F-4D97-AF65-F5344CB8AC3E}">
        <p14:creationId xmlns:p14="http://schemas.microsoft.com/office/powerpoint/2010/main" val="1887851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441B001-C00D-D108-71C2-F110F70D1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51E0B7A5-DC7D-3B4C-ED68-412C93A73D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1E0B7A5-DC7D-3B4C-ED68-412C93A73D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3">
            <a:extLst>
              <a:ext uri="{FF2B5EF4-FFF2-40B4-BE49-F238E27FC236}">
                <a16:creationId xmlns:a16="http://schemas.microsoft.com/office/drawing/2014/main" id="{3ECD7375-D096-7165-A887-670555B35FE6}"/>
              </a:ext>
            </a:extLst>
          </p:cNvPr>
          <p:cNvSpPr txBox="1">
            <a:spLocks/>
          </p:cNvSpPr>
          <p:nvPr/>
        </p:nvSpPr>
        <p:spPr>
          <a:xfrm>
            <a:off x="142240" y="87016"/>
            <a:ext cx="11681542" cy="61100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-64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Recommendation: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08543A1-D0EB-359F-F00D-ED9C612F7E35}"/>
              </a:ext>
            </a:extLst>
          </p:cNvPr>
          <p:cNvGrpSpPr/>
          <p:nvPr/>
        </p:nvGrpSpPr>
        <p:grpSpPr>
          <a:xfrm>
            <a:off x="142240" y="667026"/>
            <a:ext cx="10566400" cy="45719"/>
            <a:chOff x="142240" y="653388"/>
            <a:chExt cx="10566400" cy="45719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CD3C646-ED60-A59E-7B6A-5FCD546CE7BA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" y="673708"/>
              <a:ext cx="988568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1CA115F-F112-3022-1519-8AE193A2E01F}"/>
                </a:ext>
              </a:extLst>
            </p:cNvPr>
            <p:cNvSpPr/>
            <p:nvPr/>
          </p:nvSpPr>
          <p:spPr>
            <a:xfrm>
              <a:off x="142240" y="653388"/>
              <a:ext cx="1158240" cy="4571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F1F389A-8D82-4262-8A73-197734796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218" y="1627712"/>
            <a:ext cx="7227695" cy="37200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1CED6B-8F58-6827-5795-4D3FC4A4E1A0}"/>
              </a:ext>
            </a:extLst>
          </p:cNvPr>
          <p:cNvSpPr/>
          <p:nvPr/>
        </p:nvSpPr>
        <p:spPr>
          <a:xfrm>
            <a:off x="7955280" y="1810511"/>
            <a:ext cx="3868502" cy="36320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>
                <a:solidFill>
                  <a:schemeClr val="tx1"/>
                </a:solidFill>
              </a:rPr>
              <a:t>Objective</a:t>
            </a:r>
            <a:r>
              <a:rPr lang="en-US" sz="1400">
                <a:solidFill>
                  <a:schemeClr val="tx1"/>
                </a:solidFill>
              </a:rPr>
              <a:t>–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To minimize Market Share Loss for Kraft</a:t>
            </a:r>
          </a:p>
          <a:p>
            <a:endParaRPr lang="en-US" sz="1400">
              <a:solidFill>
                <a:schemeClr val="tx1"/>
              </a:solidFill>
            </a:endParaRPr>
          </a:p>
          <a:p>
            <a:r>
              <a:rPr lang="en-US" sz="1400" b="1">
                <a:solidFill>
                  <a:schemeClr val="tx1"/>
                </a:solidFill>
              </a:rPr>
              <a:t>Approach</a:t>
            </a:r>
            <a:r>
              <a:rPr lang="en-US" sz="1400">
                <a:solidFill>
                  <a:schemeClr val="tx1"/>
                </a:solidFill>
              </a:rPr>
              <a:t> to reach Recommendation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Kraft Mayo and Miracle Whip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Price reduction made where CSFs were low and PPG was at a risk of losing Market Share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Reduce prices of larger PPGs to price them lower than smaller PPGs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Kraft Aioli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/>
                </a:solidFill>
              </a:rPr>
              <a:t>Prices kept constant despite having a positive MSP to account for Volume Loss created by reduction in Kraft Mayo and Miracle Whip prices</a:t>
            </a:r>
          </a:p>
        </p:txBody>
      </p:sp>
    </p:spTree>
    <p:extLst>
      <p:ext uri="{BB962C8B-B14F-4D97-AF65-F5344CB8AC3E}">
        <p14:creationId xmlns:p14="http://schemas.microsoft.com/office/powerpoint/2010/main" val="4065192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FA39E94-DFA9-6EF1-2CCF-2C12FE183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398ED2-51D7-56B2-266B-7614699A5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4" y="3810240"/>
            <a:ext cx="10463116" cy="2791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A068A7-298B-F84B-CF30-D55D63B25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94" y="775482"/>
            <a:ext cx="10463116" cy="2851436"/>
          </a:xfrm>
          <a:prstGeom prst="rect">
            <a:avLst/>
          </a:prstGeom>
        </p:spPr>
      </p:pic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464F4FC4-E46A-0E25-BA2A-8D763C3F57F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95" imgH="394" progId="TCLayout.ActiveDocument.1">
                  <p:embed/>
                </p:oleObj>
              </mc:Choice>
              <mc:Fallback>
                <p:oleObj name="think-cell Slide" r:id="rId6" imgW="395" imgH="394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64F4FC4-E46A-0E25-BA2A-8D763C3F57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3">
            <a:extLst>
              <a:ext uri="{FF2B5EF4-FFF2-40B4-BE49-F238E27FC236}">
                <a16:creationId xmlns:a16="http://schemas.microsoft.com/office/drawing/2014/main" id="{C8790131-8D18-A928-BD8C-37CF7B6ED116}"/>
              </a:ext>
            </a:extLst>
          </p:cNvPr>
          <p:cNvSpPr txBox="1">
            <a:spLocks/>
          </p:cNvSpPr>
          <p:nvPr/>
        </p:nvSpPr>
        <p:spPr>
          <a:xfrm>
            <a:off x="142240" y="87016"/>
            <a:ext cx="11681542" cy="61100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-64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Impact of Recommendation: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C983C67-FFCE-E416-E7EF-7D0A47B065E5}"/>
              </a:ext>
            </a:extLst>
          </p:cNvPr>
          <p:cNvGrpSpPr/>
          <p:nvPr/>
        </p:nvGrpSpPr>
        <p:grpSpPr>
          <a:xfrm>
            <a:off x="142240" y="667026"/>
            <a:ext cx="10566400" cy="45719"/>
            <a:chOff x="142240" y="653388"/>
            <a:chExt cx="10566400" cy="45719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985922C-4F23-36DE-B432-16F54DEAD2F9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" y="673708"/>
              <a:ext cx="988568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C37195E-B2C0-721F-45F0-E41275434A35}"/>
                </a:ext>
              </a:extLst>
            </p:cNvPr>
            <p:cNvSpPr/>
            <p:nvPr/>
          </p:nvSpPr>
          <p:spPr>
            <a:xfrm>
              <a:off x="142240" y="653388"/>
              <a:ext cx="1158240" cy="4571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6CDBF67-CC71-AD5F-F395-4A27AEC1EDEF}"/>
              </a:ext>
            </a:extLst>
          </p:cNvPr>
          <p:cNvSpPr/>
          <p:nvPr/>
        </p:nvSpPr>
        <p:spPr>
          <a:xfrm>
            <a:off x="3712408" y="4131808"/>
            <a:ext cx="4541205" cy="2626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Based on Price Changes</a:t>
            </a:r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F399FB-D24C-0D98-E7F3-5CDD4C10E626}"/>
              </a:ext>
            </a:extLst>
          </p:cNvPr>
          <p:cNvSpPr/>
          <p:nvPr/>
        </p:nvSpPr>
        <p:spPr>
          <a:xfrm>
            <a:off x="3712408" y="1131960"/>
            <a:ext cx="4541205" cy="2626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Do Nothing Scenario</a:t>
            </a:r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629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2">
            <a:extLst>
              <a:ext uri="{FF2B5EF4-FFF2-40B4-BE49-F238E27FC236}">
                <a16:creationId xmlns:a16="http://schemas.microsoft.com/office/drawing/2014/main" id="{9C39C72E-5B67-6BD6-0248-4E5F21C306C3}"/>
              </a:ext>
            </a:extLst>
          </p:cNvPr>
          <p:cNvSpPr txBox="1">
            <a:spLocks/>
          </p:cNvSpPr>
          <p:nvPr/>
        </p:nvSpPr>
        <p:spPr bwMode="auto">
          <a:xfrm>
            <a:off x="577094" y="0"/>
            <a:ext cx="7946268" cy="635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2400" b="1" i="0" u="none" strike="noStrike" cap="none">
                <a:solidFill>
                  <a:schemeClr val="accent2"/>
                </a:solidFill>
                <a:latin typeface="Raleway Medium" panose="020B0604020202020204" pitchFamily="2" charset="0"/>
                <a:ea typeface="Raleway Thin"/>
                <a:cs typeface="Raleway Thin"/>
              </a:defRPr>
            </a:lvl1pPr>
            <a:lvl2pPr marR="0"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4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2pPr>
            <a:lvl3pPr marR="0"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4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3pPr>
            <a:lvl4pPr marR="0"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4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4pPr>
            <a:lvl5pPr marR="0"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4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5pPr>
            <a:lvl6pPr marR="0"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4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6pPr>
            <a:lvl7pPr marR="0"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4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7pPr>
            <a:lvl8pPr marR="0"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4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8pPr>
            <a:lvl9pPr marR="0"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4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97132"/>
              </a:buClr>
              <a:buSzPts val="4800"/>
              <a:buFont typeface="Raleway Thin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 panose="02060603020205020403" pitchFamily="18" charset="0"/>
              </a:rPr>
              <a:t>CSF is a measure of value left on the table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A92B5F-8DE5-B50B-D550-02479CA8077D}"/>
              </a:ext>
            </a:extLst>
          </p:cNvPr>
          <p:cNvGrpSpPr/>
          <p:nvPr/>
        </p:nvGrpSpPr>
        <p:grpSpPr>
          <a:xfrm>
            <a:off x="1717642" y="1472547"/>
            <a:ext cx="4589929" cy="3080544"/>
            <a:chOff x="6759389" y="3145444"/>
            <a:chExt cx="4589929" cy="3080544"/>
          </a:xfrm>
        </p:grpSpPr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9852F98C-8A25-7EBB-8991-6F5EFFF1B6B7}"/>
                </a:ext>
              </a:extLst>
            </p:cNvPr>
            <p:cNvSpPr/>
            <p:nvPr/>
          </p:nvSpPr>
          <p:spPr>
            <a:xfrm>
              <a:off x="6759389" y="3151094"/>
              <a:ext cx="4589929" cy="3074894"/>
            </a:xfrm>
            <a:prstGeom prst="triangle">
              <a:avLst/>
            </a:prstGeom>
            <a:noFill/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54" name="Graphic 53" descr="Group of men outline">
              <a:extLst>
                <a:ext uri="{FF2B5EF4-FFF2-40B4-BE49-F238E27FC236}">
                  <a16:creationId xmlns:a16="http://schemas.microsoft.com/office/drawing/2014/main" id="{5584FA05-675A-95FC-EA7B-4B854A97A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26941" y="5760943"/>
              <a:ext cx="457200" cy="457200"/>
            </a:xfrm>
            <a:prstGeom prst="rect">
              <a:avLst/>
            </a:prstGeom>
          </p:spPr>
        </p:pic>
        <p:pic>
          <p:nvPicPr>
            <p:cNvPr id="55" name="Graphic 54" descr="Group of men outline">
              <a:extLst>
                <a:ext uri="{FF2B5EF4-FFF2-40B4-BE49-F238E27FC236}">
                  <a16:creationId xmlns:a16="http://schemas.microsoft.com/office/drawing/2014/main" id="{F8F8476C-50E0-C479-C120-23EC0C2F6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01429" y="5760943"/>
              <a:ext cx="457200" cy="457200"/>
            </a:xfrm>
            <a:prstGeom prst="rect">
              <a:avLst/>
            </a:prstGeom>
          </p:spPr>
        </p:pic>
        <p:pic>
          <p:nvPicPr>
            <p:cNvPr id="58" name="Graphic 57" descr="Group of men outline">
              <a:extLst>
                <a:ext uri="{FF2B5EF4-FFF2-40B4-BE49-F238E27FC236}">
                  <a16:creationId xmlns:a16="http://schemas.microsoft.com/office/drawing/2014/main" id="{98EBB2D4-159E-88EC-A77A-DA1B34830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75917" y="5760943"/>
              <a:ext cx="457200" cy="457200"/>
            </a:xfrm>
            <a:prstGeom prst="rect">
              <a:avLst/>
            </a:prstGeom>
          </p:spPr>
        </p:pic>
        <p:pic>
          <p:nvPicPr>
            <p:cNvPr id="59" name="Graphic 58" descr="Group of men outline">
              <a:extLst>
                <a:ext uri="{FF2B5EF4-FFF2-40B4-BE49-F238E27FC236}">
                  <a16:creationId xmlns:a16="http://schemas.microsoft.com/office/drawing/2014/main" id="{1BFEB209-F13A-0626-25B7-9233F507C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73868" y="5760943"/>
              <a:ext cx="457200" cy="457200"/>
            </a:xfrm>
            <a:prstGeom prst="rect">
              <a:avLst/>
            </a:prstGeom>
          </p:spPr>
        </p:pic>
        <p:pic>
          <p:nvPicPr>
            <p:cNvPr id="60" name="Graphic 59" descr="Group of men outline">
              <a:extLst>
                <a:ext uri="{FF2B5EF4-FFF2-40B4-BE49-F238E27FC236}">
                  <a16:creationId xmlns:a16="http://schemas.microsoft.com/office/drawing/2014/main" id="{EA1E8E3A-4158-183C-D675-B4B4AAA30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99381" y="5760943"/>
              <a:ext cx="457200" cy="457200"/>
            </a:xfrm>
            <a:prstGeom prst="rect">
              <a:avLst/>
            </a:prstGeom>
          </p:spPr>
        </p:pic>
        <p:pic>
          <p:nvPicPr>
            <p:cNvPr id="61" name="Graphic 60" descr="Group of men outline">
              <a:extLst>
                <a:ext uri="{FF2B5EF4-FFF2-40B4-BE49-F238E27FC236}">
                  <a16:creationId xmlns:a16="http://schemas.microsoft.com/office/drawing/2014/main" id="{B2C10A9B-B884-4CAD-D75C-B18A5976C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24893" y="5760943"/>
              <a:ext cx="457200" cy="457200"/>
            </a:xfrm>
            <a:prstGeom prst="rect">
              <a:avLst/>
            </a:prstGeom>
          </p:spPr>
        </p:pic>
        <p:pic>
          <p:nvPicPr>
            <p:cNvPr id="62" name="Graphic 61" descr="Group of men outline">
              <a:extLst>
                <a:ext uri="{FF2B5EF4-FFF2-40B4-BE49-F238E27FC236}">
                  <a16:creationId xmlns:a16="http://schemas.microsoft.com/office/drawing/2014/main" id="{F1A8737B-638F-DD81-3454-CA1371385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50405" y="5760943"/>
              <a:ext cx="457200" cy="457200"/>
            </a:xfrm>
            <a:prstGeom prst="rect">
              <a:avLst/>
            </a:prstGeom>
          </p:spPr>
        </p:pic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588C9A9-D985-90F8-86D6-8426374EE427}"/>
                </a:ext>
              </a:extLst>
            </p:cNvPr>
            <p:cNvCxnSpPr>
              <a:cxnSpLocks/>
            </p:cNvCxnSpPr>
            <p:nvPr/>
          </p:nvCxnSpPr>
          <p:spPr>
            <a:xfrm>
              <a:off x="7163474" y="5678937"/>
              <a:ext cx="3780000" cy="0"/>
            </a:xfrm>
            <a:prstGeom prst="line">
              <a:avLst/>
            </a:prstGeom>
            <a:ln w="19050">
              <a:solidFill>
                <a:srgbClr val="B3A2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6ABA149-1619-0407-D1BE-91090BB277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2749" y="5590774"/>
              <a:ext cx="3636000" cy="1118"/>
            </a:xfrm>
            <a:prstGeom prst="line">
              <a:avLst/>
            </a:prstGeom>
            <a:ln w="19050">
              <a:solidFill>
                <a:srgbClr val="B3A2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 descr="Group of men outline">
              <a:extLst>
                <a:ext uri="{FF2B5EF4-FFF2-40B4-BE49-F238E27FC236}">
                  <a16:creationId xmlns:a16="http://schemas.microsoft.com/office/drawing/2014/main" id="{5079DC21-CB21-F7D6-445C-6791346B4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08103" y="5112077"/>
              <a:ext cx="457200" cy="457200"/>
            </a:xfrm>
            <a:prstGeom prst="rect">
              <a:avLst/>
            </a:prstGeom>
          </p:spPr>
        </p:pic>
        <p:pic>
          <p:nvPicPr>
            <p:cNvPr id="66" name="Graphic 65" descr="Group of men outline">
              <a:extLst>
                <a:ext uri="{FF2B5EF4-FFF2-40B4-BE49-F238E27FC236}">
                  <a16:creationId xmlns:a16="http://schemas.microsoft.com/office/drawing/2014/main" id="{65A02FD6-9069-9E50-87F0-3BE3E9320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82591" y="5112077"/>
              <a:ext cx="457200" cy="457200"/>
            </a:xfrm>
            <a:prstGeom prst="rect">
              <a:avLst/>
            </a:prstGeom>
          </p:spPr>
        </p:pic>
        <p:pic>
          <p:nvPicPr>
            <p:cNvPr id="67" name="Graphic 66" descr="Group of men outline">
              <a:extLst>
                <a:ext uri="{FF2B5EF4-FFF2-40B4-BE49-F238E27FC236}">
                  <a16:creationId xmlns:a16="http://schemas.microsoft.com/office/drawing/2014/main" id="{9365AD0C-297F-E37B-1871-7C7E1CA76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06055" y="5112077"/>
              <a:ext cx="457200" cy="457200"/>
            </a:xfrm>
            <a:prstGeom prst="rect">
              <a:avLst/>
            </a:prstGeom>
          </p:spPr>
        </p:pic>
        <p:pic>
          <p:nvPicPr>
            <p:cNvPr id="68" name="Graphic 67" descr="Group of men outline">
              <a:extLst>
                <a:ext uri="{FF2B5EF4-FFF2-40B4-BE49-F238E27FC236}">
                  <a16:creationId xmlns:a16="http://schemas.microsoft.com/office/drawing/2014/main" id="{532A9583-8195-25F4-FC73-3DC853B62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31567" y="5112077"/>
              <a:ext cx="457200" cy="457200"/>
            </a:xfrm>
            <a:prstGeom prst="rect">
              <a:avLst/>
            </a:prstGeom>
          </p:spPr>
        </p:pic>
        <p:pic>
          <p:nvPicPr>
            <p:cNvPr id="69" name="Graphic 68" descr="Group of men outline">
              <a:extLst>
                <a:ext uri="{FF2B5EF4-FFF2-40B4-BE49-F238E27FC236}">
                  <a16:creationId xmlns:a16="http://schemas.microsoft.com/office/drawing/2014/main" id="{EA646367-30E1-0BD6-E7D4-B8A1299B6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57079" y="5112077"/>
              <a:ext cx="457200" cy="457200"/>
            </a:xfrm>
            <a:prstGeom prst="rect">
              <a:avLst/>
            </a:prstGeom>
          </p:spPr>
        </p:pic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E34680D-61F3-25AC-03F8-AF726462ED3D}"/>
                </a:ext>
              </a:extLst>
            </p:cNvPr>
            <p:cNvCxnSpPr>
              <a:cxnSpLocks/>
            </p:cNvCxnSpPr>
            <p:nvPr/>
          </p:nvCxnSpPr>
          <p:spPr>
            <a:xfrm>
              <a:off x="7612582" y="5088739"/>
              <a:ext cx="2880000" cy="0"/>
            </a:xfrm>
            <a:prstGeom prst="line">
              <a:avLst/>
            </a:prstGeom>
            <a:ln w="19050">
              <a:solidFill>
                <a:srgbClr val="B3A2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49E5A02-6FFB-4340-F3A7-2302AA0B35C7}"/>
                </a:ext>
              </a:extLst>
            </p:cNvPr>
            <p:cNvCxnSpPr>
              <a:cxnSpLocks/>
            </p:cNvCxnSpPr>
            <p:nvPr/>
          </p:nvCxnSpPr>
          <p:spPr>
            <a:xfrm>
              <a:off x="7683639" y="4991761"/>
              <a:ext cx="2736000" cy="0"/>
            </a:xfrm>
            <a:prstGeom prst="line">
              <a:avLst/>
            </a:prstGeom>
            <a:ln w="19050">
              <a:solidFill>
                <a:srgbClr val="B3A2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37C2DD-7B9D-53FF-7FA0-F0F79DD66394}"/>
                </a:ext>
              </a:extLst>
            </p:cNvPr>
            <p:cNvSpPr/>
            <p:nvPr/>
          </p:nvSpPr>
          <p:spPr>
            <a:xfrm>
              <a:off x="7601844" y="5004696"/>
              <a:ext cx="2916000" cy="721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665F8D7-B250-3296-56AB-8BC9764D5048}"/>
                </a:ext>
              </a:extLst>
            </p:cNvPr>
            <p:cNvSpPr/>
            <p:nvPr/>
          </p:nvSpPr>
          <p:spPr>
            <a:xfrm>
              <a:off x="7156495" y="5601164"/>
              <a:ext cx="3816000" cy="721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412B20C-6885-C549-F202-27B3ABE62C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9357" y="4405307"/>
              <a:ext cx="1872000" cy="4177"/>
            </a:xfrm>
            <a:prstGeom prst="line">
              <a:avLst/>
            </a:prstGeom>
            <a:ln w="19050">
              <a:solidFill>
                <a:srgbClr val="B3A2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F276B57-369E-5B28-8173-2B07E3F1F14D}"/>
                </a:ext>
              </a:extLst>
            </p:cNvPr>
            <p:cNvCxnSpPr>
              <a:cxnSpLocks/>
            </p:cNvCxnSpPr>
            <p:nvPr/>
          </p:nvCxnSpPr>
          <p:spPr>
            <a:xfrm>
              <a:off x="8165303" y="4333779"/>
              <a:ext cx="1766282" cy="0"/>
            </a:xfrm>
            <a:prstGeom prst="line">
              <a:avLst/>
            </a:prstGeom>
            <a:ln w="19050">
              <a:solidFill>
                <a:srgbClr val="B3A2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0BC7A36-4B23-1D93-5BCC-94E9B2FDE925}"/>
                </a:ext>
              </a:extLst>
            </p:cNvPr>
            <p:cNvSpPr/>
            <p:nvPr/>
          </p:nvSpPr>
          <p:spPr>
            <a:xfrm>
              <a:off x="8113217" y="4339027"/>
              <a:ext cx="1908000" cy="6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77" name="Graphic 76" descr="Group of men outline">
              <a:extLst>
                <a:ext uri="{FF2B5EF4-FFF2-40B4-BE49-F238E27FC236}">
                  <a16:creationId xmlns:a16="http://schemas.microsoft.com/office/drawing/2014/main" id="{EBA0CDDB-BAE4-2470-6FD0-05D3BCF20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1456" y="4497486"/>
              <a:ext cx="457200" cy="457200"/>
            </a:xfrm>
            <a:prstGeom prst="rect">
              <a:avLst/>
            </a:prstGeom>
          </p:spPr>
        </p:pic>
        <p:pic>
          <p:nvPicPr>
            <p:cNvPr id="78" name="Graphic 77" descr="Group of men outline">
              <a:extLst>
                <a:ext uri="{FF2B5EF4-FFF2-40B4-BE49-F238E27FC236}">
                  <a16:creationId xmlns:a16="http://schemas.microsoft.com/office/drawing/2014/main" id="{57503B1D-AB42-9EE2-27FA-62F2DFD43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51720" y="4497486"/>
              <a:ext cx="457200" cy="457200"/>
            </a:xfrm>
            <a:prstGeom prst="rect">
              <a:avLst/>
            </a:prstGeom>
          </p:spPr>
        </p:pic>
        <p:pic>
          <p:nvPicPr>
            <p:cNvPr id="79" name="Graphic 78" descr="Group of men outline">
              <a:extLst>
                <a:ext uri="{FF2B5EF4-FFF2-40B4-BE49-F238E27FC236}">
                  <a16:creationId xmlns:a16="http://schemas.microsoft.com/office/drawing/2014/main" id="{6F96EE2D-2B30-7FF9-5677-E1B6AA041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653320" y="4497486"/>
              <a:ext cx="457200" cy="457200"/>
            </a:xfrm>
            <a:prstGeom prst="rect">
              <a:avLst/>
            </a:prstGeom>
          </p:spPr>
        </p:pic>
        <p:pic>
          <p:nvPicPr>
            <p:cNvPr id="80" name="Graphic 79" descr="Group of men outline">
              <a:extLst>
                <a:ext uri="{FF2B5EF4-FFF2-40B4-BE49-F238E27FC236}">
                  <a16:creationId xmlns:a16="http://schemas.microsoft.com/office/drawing/2014/main" id="{9BBDA638-329F-B3D4-246F-4ED84824D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02520" y="4497486"/>
              <a:ext cx="457200" cy="457200"/>
            </a:xfrm>
            <a:prstGeom prst="rect">
              <a:avLst/>
            </a:prstGeom>
          </p:spPr>
        </p:pic>
        <p:pic>
          <p:nvPicPr>
            <p:cNvPr id="81" name="Graphic 80" descr="Group of men outline">
              <a:extLst>
                <a:ext uri="{FF2B5EF4-FFF2-40B4-BE49-F238E27FC236}">
                  <a16:creationId xmlns:a16="http://schemas.microsoft.com/office/drawing/2014/main" id="{C761F9DB-5936-7072-540F-00ED614DE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30274" y="3856958"/>
              <a:ext cx="457200" cy="457200"/>
            </a:xfrm>
            <a:prstGeom prst="rect">
              <a:avLst/>
            </a:prstGeom>
          </p:spPr>
        </p:pic>
        <p:pic>
          <p:nvPicPr>
            <p:cNvPr id="82" name="Graphic 81" descr="Group of men outline">
              <a:extLst>
                <a:ext uri="{FF2B5EF4-FFF2-40B4-BE49-F238E27FC236}">
                  <a16:creationId xmlns:a16="http://schemas.microsoft.com/office/drawing/2014/main" id="{F18CC75C-57BF-4721-A300-56847AB2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79005" y="3856940"/>
              <a:ext cx="457200" cy="457200"/>
            </a:xfrm>
            <a:prstGeom prst="rect">
              <a:avLst/>
            </a:prstGeom>
          </p:spPr>
        </p:pic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A362CCB-5355-6DCE-032B-69139C0E8545}"/>
                </a:ext>
              </a:extLst>
            </p:cNvPr>
            <p:cNvCxnSpPr>
              <a:cxnSpLocks/>
            </p:cNvCxnSpPr>
            <p:nvPr/>
          </p:nvCxnSpPr>
          <p:spPr>
            <a:xfrm>
              <a:off x="8551720" y="3824947"/>
              <a:ext cx="1008000" cy="0"/>
            </a:xfrm>
            <a:prstGeom prst="line">
              <a:avLst/>
            </a:prstGeom>
            <a:ln w="19050">
              <a:solidFill>
                <a:srgbClr val="B3A2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7F90DA5-7A6B-FF4F-AFC6-CFDD4F8533EA}"/>
                </a:ext>
              </a:extLst>
            </p:cNvPr>
            <p:cNvCxnSpPr>
              <a:cxnSpLocks/>
            </p:cNvCxnSpPr>
            <p:nvPr/>
          </p:nvCxnSpPr>
          <p:spPr>
            <a:xfrm>
              <a:off x="8603673" y="3742336"/>
              <a:ext cx="888422" cy="0"/>
            </a:xfrm>
            <a:prstGeom prst="line">
              <a:avLst/>
            </a:prstGeom>
            <a:ln w="19050">
              <a:solidFill>
                <a:srgbClr val="B3A2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C574454-D2B5-4B31-0897-799F9172362E}"/>
                </a:ext>
              </a:extLst>
            </p:cNvPr>
            <p:cNvSpPr/>
            <p:nvPr/>
          </p:nvSpPr>
          <p:spPr>
            <a:xfrm>
              <a:off x="8492471" y="3145444"/>
              <a:ext cx="1067249" cy="666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9EE48E9-3CF5-4BDA-332A-79ABAAA6289D}"/>
              </a:ext>
            </a:extLst>
          </p:cNvPr>
          <p:cNvCxnSpPr>
            <a:cxnSpLocks/>
          </p:cNvCxnSpPr>
          <p:nvPr/>
        </p:nvCxnSpPr>
        <p:spPr>
          <a:xfrm flipV="1">
            <a:off x="1683841" y="2215656"/>
            <a:ext cx="1549486" cy="2044718"/>
          </a:xfrm>
          <a:prstGeom prst="straightConnector1">
            <a:avLst/>
          </a:prstGeom>
          <a:ln w="38100">
            <a:solidFill>
              <a:srgbClr val="C0B2D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260C5187-9884-72B0-452D-5E90E5D457B0}"/>
              </a:ext>
            </a:extLst>
          </p:cNvPr>
          <p:cNvSpPr txBox="1"/>
          <p:nvPr/>
        </p:nvSpPr>
        <p:spPr>
          <a:xfrm>
            <a:off x="6826782" y="2881524"/>
            <a:ext cx="3640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Consumer Surplus Factor (CSF)</a:t>
            </a: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= 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1C26927-9681-33DE-D4B9-1FDEE414900E}"/>
              </a:ext>
            </a:extLst>
          </p:cNvPr>
          <p:cNvGrpSpPr/>
          <p:nvPr/>
        </p:nvGrpSpPr>
        <p:grpSpPr>
          <a:xfrm>
            <a:off x="9880906" y="2797474"/>
            <a:ext cx="2379920" cy="521390"/>
            <a:chOff x="6664621" y="5163586"/>
            <a:chExt cx="1949742" cy="52139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82E4D48-10A7-CC2A-4FF4-3E24B195BD7B}"/>
                </a:ext>
              </a:extLst>
            </p:cNvPr>
            <p:cNvSpPr txBox="1"/>
            <p:nvPr/>
          </p:nvSpPr>
          <p:spPr>
            <a:xfrm>
              <a:off x="6927150" y="5423366"/>
              <a:ext cx="14450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1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Price to consumer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03DF2AD-1E4E-96B3-F423-6E7C0248840C}"/>
                </a:ext>
              </a:extLst>
            </p:cNvPr>
            <p:cNvSpPr txBox="1"/>
            <p:nvPr/>
          </p:nvSpPr>
          <p:spPr>
            <a:xfrm>
              <a:off x="6664621" y="5163586"/>
              <a:ext cx="19497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Max Consumer value (MCV)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9197C99-DE96-778F-6777-B9019556FBE1}"/>
                </a:ext>
              </a:extLst>
            </p:cNvPr>
            <p:cNvCxnSpPr>
              <a:cxnSpLocks/>
            </p:cNvCxnSpPr>
            <p:nvPr/>
          </p:nvCxnSpPr>
          <p:spPr>
            <a:xfrm>
              <a:off x="6769449" y="5415231"/>
              <a:ext cx="17319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BD4D76AC-A4C5-78E4-9A71-1967C303204B}"/>
              </a:ext>
            </a:extLst>
          </p:cNvPr>
          <p:cNvSpPr txBox="1"/>
          <p:nvPr/>
        </p:nvSpPr>
        <p:spPr>
          <a:xfrm>
            <a:off x="1022465" y="4034359"/>
            <a:ext cx="81461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sng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Cohort 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EAF751E-BD12-F794-6165-ECF6AC3126DA}"/>
              </a:ext>
            </a:extLst>
          </p:cNvPr>
          <p:cNvSpPr txBox="1"/>
          <p:nvPr/>
        </p:nvSpPr>
        <p:spPr>
          <a:xfrm>
            <a:off x="2783359" y="1622735"/>
            <a:ext cx="869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sng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Cohort X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74CABF7-2B74-C6E4-E19D-D65355F8EE8D}"/>
              </a:ext>
            </a:extLst>
          </p:cNvPr>
          <p:cNvSpPr txBox="1"/>
          <p:nvPr/>
        </p:nvSpPr>
        <p:spPr>
          <a:xfrm>
            <a:off x="1542222" y="3374175"/>
            <a:ext cx="82177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sng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Cohort 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BBC6DC2-3684-E186-9DFA-854D56A16FB0}"/>
              </a:ext>
            </a:extLst>
          </p:cNvPr>
          <p:cNvSpPr txBox="1"/>
          <p:nvPr/>
        </p:nvSpPr>
        <p:spPr>
          <a:xfrm>
            <a:off x="253718" y="4258766"/>
            <a:ext cx="1909482" cy="26806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285750" marR="0" lvl="0" indent="-28575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05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Value perceived = $8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47D19F6-9716-DE36-279A-604191261E26}"/>
              </a:ext>
            </a:extLst>
          </p:cNvPr>
          <p:cNvSpPr txBox="1"/>
          <p:nvPr/>
        </p:nvSpPr>
        <p:spPr>
          <a:xfrm>
            <a:off x="586006" y="3610014"/>
            <a:ext cx="1576800" cy="268066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285750" marR="0" lvl="0" indent="-28575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05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Value perceived = $15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DC1E8E8-4FFE-86C9-CC4C-639A0BAD0EC6}"/>
              </a:ext>
            </a:extLst>
          </p:cNvPr>
          <p:cNvSpPr txBox="1"/>
          <p:nvPr/>
        </p:nvSpPr>
        <p:spPr>
          <a:xfrm>
            <a:off x="1388119" y="1846421"/>
            <a:ext cx="2160019" cy="26806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285750" marR="0" lvl="0" indent="-28575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05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Value perceived </a:t>
            </a:r>
            <a:r>
              <a:rPr kumimoji="0" lang="en-IN" sz="1050" b="1" i="0" u="sng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(MAX)</a:t>
            </a:r>
            <a:r>
              <a:rPr kumimoji="0" lang="en-IN" sz="105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= $28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211DFCB-F07B-B126-1A5B-E8F8133F01D8}"/>
              </a:ext>
            </a:extLst>
          </p:cNvPr>
          <p:cNvSpPr/>
          <p:nvPr/>
        </p:nvSpPr>
        <p:spPr>
          <a:xfrm>
            <a:off x="5568488" y="1778090"/>
            <a:ext cx="2736000" cy="257665"/>
          </a:xfrm>
          <a:prstGeom prst="rect">
            <a:avLst/>
          </a:prstGeom>
          <a:noFill/>
          <a:ln w="19050">
            <a:solidFill>
              <a:srgbClr val="007B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Maximum Consumer Value (MCV)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1FD1DC2-D5C3-A232-7402-05D9759C0694}"/>
              </a:ext>
            </a:extLst>
          </p:cNvPr>
          <p:cNvCxnSpPr>
            <a:cxnSpLocks/>
          </p:cNvCxnSpPr>
          <p:nvPr/>
        </p:nvCxnSpPr>
        <p:spPr>
          <a:xfrm>
            <a:off x="4442552" y="1916273"/>
            <a:ext cx="1008283" cy="2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C991C08-ADB0-01A6-77EF-CEE8AF83BB0D}"/>
              </a:ext>
            </a:extLst>
          </p:cNvPr>
          <p:cNvSpPr txBox="1"/>
          <p:nvPr/>
        </p:nvSpPr>
        <p:spPr>
          <a:xfrm>
            <a:off x="1878721" y="862621"/>
            <a:ext cx="9106841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>
                <a:solidFill>
                  <a:schemeClr val="lt1"/>
                </a:solidFill>
                <a:latin typeface="Candara" panose="020E0502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How much is a consumer willing to pay Vs. How much are we charging today?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F5851AA-EDDF-10FF-EF76-A3F12BA0F295}"/>
              </a:ext>
            </a:extLst>
          </p:cNvPr>
          <p:cNvSpPr txBox="1"/>
          <p:nvPr/>
        </p:nvSpPr>
        <p:spPr>
          <a:xfrm>
            <a:off x="1356704" y="5364987"/>
            <a:ext cx="274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MCV is a measure of $ value of emotional and functional attributes, perceived by consumer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4C5D1DB-3AAA-EE5C-5DE5-0D3E87121ED1}"/>
              </a:ext>
            </a:extLst>
          </p:cNvPr>
          <p:cNvSpPr txBox="1"/>
          <p:nvPr/>
        </p:nvSpPr>
        <p:spPr>
          <a:xfrm>
            <a:off x="8309776" y="5559734"/>
            <a:ext cx="2843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People whose perceived value from brand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is more than price charged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will be consumers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4" name="Graphic 103" descr="Open quotation mark outline">
            <a:extLst>
              <a:ext uri="{FF2B5EF4-FFF2-40B4-BE49-F238E27FC236}">
                <a16:creationId xmlns:a16="http://schemas.microsoft.com/office/drawing/2014/main" id="{6BAAC8FB-98C5-68DC-99A7-31F8459F15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4747" y="5110824"/>
            <a:ext cx="478400" cy="478400"/>
          </a:xfrm>
          <a:prstGeom prst="rect">
            <a:avLst/>
          </a:prstGeom>
        </p:spPr>
      </p:pic>
      <p:pic>
        <p:nvPicPr>
          <p:cNvPr id="105" name="Graphic 104" descr="Open quotation mark outline">
            <a:extLst>
              <a:ext uri="{FF2B5EF4-FFF2-40B4-BE49-F238E27FC236}">
                <a16:creationId xmlns:a16="http://schemas.microsoft.com/office/drawing/2014/main" id="{BD03F6C2-DC4E-64BF-B1BE-EDFC85488D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94042" y="5834490"/>
            <a:ext cx="478400" cy="478400"/>
          </a:xfrm>
          <a:prstGeom prst="rect">
            <a:avLst/>
          </a:prstGeom>
        </p:spPr>
      </p:pic>
      <p:pic>
        <p:nvPicPr>
          <p:cNvPr id="106" name="Graphic 105" descr="Open quotation mark outline">
            <a:extLst>
              <a:ext uri="{FF2B5EF4-FFF2-40B4-BE49-F238E27FC236}">
                <a16:creationId xmlns:a16="http://schemas.microsoft.com/office/drawing/2014/main" id="{E17330FA-C9CA-5CE6-2093-E7C2C11C11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50228" y="5135895"/>
            <a:ext cx="476096" cy="478400"/>
          </a:xfrm>
          <a:prstGeom prst="rect">
            <a:avLst/>
          </a:prstGeom>
        </p:spPr>
      </p:pic>
      <p:pic>
        <p:nvPicPr>
          <p:cNvPr id="107" name="Graphic 106" descr="Open quotation mark outline">
            <a:extLst>
              <a:ext uri="{FF2B5EF4-FFF2-40B4-BE49-F238E27FC236}">
                <a16:creationId xmlns:a16="http://schemas.microsoft.com/office/drawing/2014/main" id="{DD5884A3-5438-B430-8A65-8CC92897F5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7401228" y="5838476"/>
            <a:ext cx="478400" cy="478400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30B98F83-3FCD-005F-7CC5-530ECB89F399}"/>
              </a:ext>
            </a:extLst>
          </p:cNvPr>
          <p:cNvSpPr/>
          <p:nvPr/>
        </p:nvSpPr>
        <p:spPr>
          <a:xfrm>
            <a:off x="980609" y="5104417"/>
            <a:ext cx="3359085" cy="1167473"/>
          </a:xfrm>
          <a:prstGeom prst="rect">
            <a:avLst/>
          </a:prstGeom>
          <a:noFill/>
          <a:ln w="6350">
            <a:solidFill>
              <a:srgbClr val="007B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39033F2-31B5-9BA3-48DE-DB3C58E257A3}"/>
              </a:ext>
            </a:extLst>
          </p:cNvPr>
          <p:cNvSpPr/>
          <p:nvPr/>
        </p:nvSpPr>
        <p:spPr>
          <a:xfrm>
            <a:off x="4522933" y="5112498"/>
            <a:ext cx="3359085" cy="1167473"/>
          </a:xfrm>
          <a:prstGeom prst="rect">
            <a:avLst/>
          </a:prstGeom>
          <a:noFill/>
          <a:ln w="6350">
            <a:solidFill>
              <a:srgbClr val="007B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0" name="Graphic 109" descr="Open quotation mark outline">
            <a:extLst>
              <a:ext uri="{FF2B5EF4-FFF2-40B4-BE49-F238E27FC236}">
                <a16:creationId xmlns:a16="http://schemas.microsoft.com/office/drawing/2014/main" id="{3F42DF79-C16F-0286-AF53-9CC50FF06B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12453" y="5135895"/>
            <a:ext cx="478400" cy="478400"/>
          </a:xfrm>
          <a:prstGeom prst="rect">
            <a:avLst/>
          </a:prstGeom>
        </p:spPr>
      </p:pic>
      <p:pic>
        <p:nvPicPr>
          <p:cNvPr id="111" name="Graphic 110" descr="Open quotation mark outline">
            <a:extLst>
              <a:ext uri="{FF2B5EF4-FFF2-40B4-BE49-F238E27FC236}">
                <a16:creationId xmlns:a16="http://schemas.microsoft.com/office/drawing/2014/main" id="{AC4E9A3F-BAF7-2A55-CF90-FA49F19942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10964605" y="5838476"/>
            <a:ext cx="478400" cy="478400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66904D3E-5341-C1CB-8F24-6221BE3D56D8}"/>
              </a:ext>
            </a:extLst>
          </p:cNvPr>
          <p:cNvSpPr/>
          <p:nvPr/>
        </p:nvSpPr>
        <p:spPr>
          <a:xfrm>
            <a:off x="8086310" y="5112498"/>
            <a:ext cx="3359085" cy="1167473"/>
          </a:xfrm>
          <a:prstGeom prst="rect">
            <a:avLst/>
          </a:prstGeom>
          <a:noFill/>
          <a:ln w="6350">
            <a:solidFill>
              <a:srgbClr val="007B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7D30E39-C6E1-89DE-B459-0E2F6B24E42A}"/>
              </a:ext>
            </a:extLst>
          </p:cNvPr>
          <p:cNvSpPr txBox="1"/>
          <p:nvPr/>
        </p:nvSpPr>
        <p:spPr>
          <a:xfrm>
            <a:off x="4924282" y="5529968"/>
            <a:ext cx="2655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People whose perceived value from brand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is less than price charged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will not be consumers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15" name="Graphic 114" descr="Group of men outline">
            <a:extLst>
              <a:ext uri="{FF2B5EF4-FFF2-40B4-BE49-F238E27FC236}">
                <a16:creationId xmlns:a16="http://schemas.microsoft.com/office/drawing/2014/main" id="{49C85A68-5692-3691-3A15-24A45474DD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84007" y="1661264"/>
            <a:ext cx="457200" cy="457200"/>
          </a:xfrm>
          <a:prstGeom prst="rect">
            <a:avLst/>
          </a:prstGeom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842D7E2-31A6-1062-17E8-4FD275CCEB0D}"/>
              </a:ext>
            </a:extLst>
          </p:cNvPr>
          <p:cNvCxnSpPr>
            <a:cxnSpLocks/>
          </p:cNvCxnSpPr>
          <p:nvPr/>
        </p:nvCxnSpPr>
        <p:spPr>
          <a:xfrm flipH="1">
            <a:off x="5966252" y="3944974"/>
            <a:ext cx="177383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F286E827-B889-6E9E-91B8-75A10CA54739}"/>
              </a:ext>
            </a:extLst>
          </p:cNvPr>
          <p:cNvSpPr txBox="1"/>
          <p:nvPr/>
        </p:nvSpPr>
        <p:spPr>
          <a:xfrm>
            <a:off x="7550351" y="3797158"/>
            <a:ext cx="1763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Price to consumer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7F70352-784F-A3E0-D3CB-0025FE911149}"/>
              </a:ext>
            </a:extLst>
          </p:cNvPr>
          <p:cNvCxnSpPr>
            <a:cxnSpLocks/>
          </p:cNvCxnSpPr>
          <p:nvPr/>
        </p:nvCxnSpPr>
        <p:spPr>
          <a:xfrm>
            <a:off x="6788047" y="2151746"/>
            <a:ext cx="0" cy="16454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Graphic 118" descr="Group of men outline">
            <a:extLst>
              <a:ext uri="{FF2B5EF4-FFF2-40B4-BE49-F238E27FC236}">
                <a16:creationId xmlns:a16="http://schemas.microsoft.com/office/drawing/2014/main" id="{C91C704B-F6E1-2FBF-CAA1-84CAF16F0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4734" y="5146495"/>
            <a:ext cx="454998" cy="457200"/>
          </a:xfrm>
          <a:prstGeom prst="rect">
            <a:avLst/>
          </a:prstGeom>
        </p:spPr>
      </p:pic>
      <p:pic>
        <p:nvPicPr>
          <p:cNvPr id="121" name="Graphic 120" descr="Group of men outline">
            <a:extLst>
              <a:ext uri="{FF2B5EF4-FFF2-40B4-BE49-F238E27FC236}">
                <a16:creationId xmlns:a16="http://schemas.microsoft.com/office/drawing/2014/main" id="{215FE56C-D527-BF70-2A63-0EBD3789B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5145" y="5143258"/>
            <a:ext cx="454998" cy="457200"/>
          </a:xfrm>
          <a:prstGeom prst="rect">
            <a:avLst/>
          </a:prstGeom>
        </p:spPr>
      </p:pic>
      <p:pic>
        <p:nvPicPr>
          <p:cNvPr id="122" name="Graphic 121" descr="Group of men outline">
            <a:extLst>
              <a:ext uri="{FF2B5EF4-FFF2-40B4-BE49-F238E27FC236}">
                <a16:creationId xmlns:a16="http://schemas.microsoft.com/office/drawing/2014/main" id="{7A2EFA8A-A238-AFAC-8CED-33CEBC002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76708" y="5138394"/>
            <a:ext cx="454998" cy="457200"/>
          </a:xfrm>
          <a:prstGeom prst="rect">
            <a:avLst/>
          </a:prstGeom>
        </p:spPr>
      </p:pic>
      <p:pic>
        <p:nvPicPr>
          <p:cNvPr id="123" name="Graphic 122" descr="Group of men outline">
            <a:extLst>
              <a:ext uri="{FF2B5EF4-FFF2-40B4-BE49-F238E27FC236}">
                <a16:creationId xmlns:a16="http://schemas.microsoft.com/office/drawing/2014/main" id="{C32FFBFB-AD19-47C1-E9BD-36BA45FCC5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8271" y="5148235"/>
            <a:ext cx="454998" cy="457200"/>
          </a:xfrm>
          <a:prstGeom prst="rect">
            <a:avLst/>
          </a:prstGeom>
        </p:spPr>
      </p:pic>
      <p:pic>
        <p:nvPicPr>
          <p:cNvPr id="124" name="Graphic 123" descr="Group of men outline">
            <a:extLst>
              <a:ext uri="{FF2B5EF4-FFF2-40B4-BE49-F238E27FC236}">
                <a16:creationId xmlns:a16="http://schemas.microsoft.com/office/drawing/2014/main" id="{7C8A9C4D-D4D4-59CF-914C-F3EE7256C4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39834" y="5148147"/>
            <a:ext cx="454998" cy="457200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380A2FD9-8F10-B7CD-E81A-966D466D5B00}"/>
              </a:ext>
            </a:extLst>
          </p:cNvPr>
          <p:cNvSpPr txBox="1"/>
          <p:nvPr/>
        </p:nvSpPr>
        <p:spPr>
          <a:xfrm>
            <a:off x="441061" y="2455398"/>
            <a:ext cx="2034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itchFamily="2" charset="0"/>
                <a:ea typeface="+mn-ea"/>
                <a:cs typeface="+mn-cs"/>
              </a:rPr>
              <a:t>Different cohorts of consumers will perceive different value from brand</a:t>
            </a:r>
          </a:p>
        </p:txBody>
      </p:sp>
    </p:spTree>
    <p:extLst>
      <p:ext uri="{BB962C8B-B14F-4D97-AF65-F5344CB8AC3E}">
        <p14:creationId xmlns:p14="http://schemas.microsoft.com/office/powerpoint/2010/main" val="2791366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219B6-600B-EBF5-322C-4D9FA823F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7DBF256-8EDC-F473-BCC5-846849BD18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7DBF256-8EDC-F473-BCC5-846849BD18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3">
            <a:extLst>
              <a:ext uri="{FF2B5EF4-FFF2-40B4-BE49-F238E27FC236}">
                <a16:creationId xmlns:a16="http://schemas.microsoft.com/office/drawing/2014/main" id="{A543E0E1-4E5E-9A0E-818F-5151594C1142}"/>
              </a:ext>
            </a:extLst>
          </p:cNvPr>
          <p:cNvSpPr txBox="1">
            <a:spLocks/>
          </p:cNvSpPr>
          <p:nvPr/>
        </p:nvSpPr>
        <p:spPr>
          <a:xfrm>
            <a:off x="142240" y="2687341"/>
            <a:ext cx="11681542" cy="61100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200">
              <a:lnSpc>
                <a:spcPct val="80000"/>
              </a:lnSpc>
              <a:spcBef>
                <a:spcPts val="0"/>
              </a:spcBef>
              <a:defRPr/>
            </a:pPr>
            <a:r>
              <a:rPr lang="en-GB" sz="2400" b="1" spc="-64">
                <a:solidFill>
                  <a:srgbClr val="4472C4">
                    <a:lumMod val="50000"/>
                  </a:srgbClr>
                </a:solidFill>
                <a:latin typeface="Rockwell"/>
                <a:ea typeface="+mn-ea"/>
                <a:cs typeface="Arial" panose="020B0604020202020204" pitchFamily="34" charset="0"/>
              </a:rPr>
              <a:t>Thank You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1ECC2E9-ACC9-49EB-882F-1D99362A297E}"/>
              </a:ext>
            </a:extLst>
          </p:cNvPr>
          <p:cNvGrpSpPr/>
          <p:nvPr/>
        </p:nvGrpSpPr>
        <p:grpSpPr>
          <a:xfrm>
            <a:off x="812800" y="3250994"/>
            <a:ext cx="10566400" cy="45719"/>
            <a:chOff x="142240" y="653388"/>
            <a:chExt cx="10566400" cy="45719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DCB4BD5-B46D-9D2A-BE48-25B76B88F51D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" y="673708"/>
              <a:ext cx="988568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12D9477-E6DF-3815-CB0D-253E119D37BE}"/>
                </a:ext>
              </a:extLst>
            </p:cNvPr>
            <p:cNvSpPr/>
            <p:nvPr/>
          </p:nvSpPr>
          <p:spPr>
            <a:xfrm>
              <a:off x="142240" y="653388"/>
              <a:ext cx="1158240" cy="4571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7547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2">
            <a:extLst>
              <a:ext uri="{FF2B5EF4-FFF2-40B4-BE49-F238E27FC236}">
                <a16:creationId xmlns:a16="http://schemas.microsoft.com/office/drawing/2014/main" id="{9C39C72E-5B67-6BD6-0248-4E5F21C306C3}"/>
              </a:ext>
            </a:extLst>
          </p:cNvPr>
          <p:cNvSpPr txBox="1">
            <a:spLocks/>
          </p:cNvSpPr>
          <p:nvPr/>
        </p:nvSpPr>
        <p:spPr bwMode="auto">
          <a:xfrm>
            <a:off x="403412" y="281276"/>
            <a:ext cx="11483787" cy="635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2400" b="1" i="0" u="none" strike="noStrike" cap="none">
                <a:solidFill>
                  <a:schemeClr val="accent2"/>
                </a:solidFill>
                <a:latin typeface="Raleway Medium" panose="020B0604020202020204" pitchFamily="2" charset="0"/>
                <a:ea typeface="Raleway Thin"/>
                <a:cs typeface="Raleway Thin"/>
              </a:defRPr>
            </a:lvl1pPr>
            <a:lvl2pPr marR="0"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4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2pPr>
            <a:lvl3pPr marR="0"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4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3pPr>
            <a:lvl4pPr marR="0"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4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4pPr>
            <a:lvl5pPr marR="0"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4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5pPr>
            <a:lvl6pPr marR="0"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4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6pPr>
            <a:lvl7pPr marR="0"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4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7pPr>
            <a:lvl8pPr marR="0"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4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8pPr>
            <a:lvl9pPr marR="0"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4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97132"/>
              </a:buClr>
              <a:buSzPts val="4800"/>
              <a:buFont typeface="Raleway Thin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 panose="02060603020205020403" pitchFamily="18" charset="0"/>
              </a:rPr>
              <a:t>Brands with higher CSF can lead price increase and/or target higher market share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88DBAE-0BBB-7FEB-A7FA-E84298F660F3}"/>
              </a:ext>
            </a:extLst>
          </p:cNvPr>
          <p:cNvSpPr txBox="1"/>
          <p:nvPr/>
        </p:nvSpPr>
        <p:spPr>
          <a:xfrm>
            <a:off x="8550298" y="5656779"/>
            <a:ext cx="2843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itchFamily="2" charset="0"/>
                <a:ea typeface="+mn-ea"/>
                <a:cs typeface="+mn-cs"/>
              </a:rPr>
              <a:t>Brands with higher surplus can also increase price without risk of losing market share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itchFamily="2" charset="0"/>
              <a:ea typeface="+mn-ea"/>
              <a:cs typeface="+mn-cs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A97A359-7C2C-DB7B-F6F8-10E07D103472}"/>
              </a:ext>
            </a:extLst>
          </p:cNvPr>
          <p:cNvGrpSpPr/>
          <p:nvPr/>
        </p:nvGrpSpPr>
        <p:grpSpPr>
          <a:xfrm>
            <a:off x="1621546" y="1743909"/>
            <a:ext cx="4589929" cy="3080544"/>
            <a:chOff x="6759389" y="3145444"/>
            <a:chExt cx="4589929" cy="3080544"/>
          </a:xfrm>
        </p:grpSpPr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BC04D76F-4C0A-8856-D027-38553C2E7C28}"/>
                </a:ext>
              </a:extLst>
            </p:cNvPr>
            <p:cNvSpPr/>
            <p:nvPr/>
          </p:nvSpPr>
          <p:spPr>
            <a:xfrm>
              <a:off x="6759389" y="3151094"/>
              <a:ext cx="4589929" cy="3074894"/>
            </a:xfrm>
            <a:prstGeom prst="triangle">
              <a:avLst/>
            </a:prstGeom>
            <a:noFill/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itchFamily="2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69" name="Graphic 68" descr="Group of men outline">
              <a:extLst>
                <a:ext uri="{FF2B5EF4-FFF2-40B4-BE49-F238E27FC236}">
                  <a16:creationId xmlns:a16="http://schemas.microsoft.com/office/drawing/2014/main" id="{7E4CBEC2-70B7-E0DC-3562-50DE85E65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26941" y="5760943"/>
              <a:ext cx="457200" cy="457200"/>
            </a:xfrm>
            <a:prstGeom prst="rect">
              <a:avLst/>
            </a:prstGeom>
          </p:spPr>
        </p:pic>
        <p:pic>
          <p:nvPicPr>
            <p:cNvPr id="70" name="Graphic 69" descr="Group of men outline">
              <a:extLst>
                <a:ext uri="{FF2B5EF4-FFF2-40B4-BE49-F238E27FC236}">
                  <a16:creationId xmlns:a16="http://schemas.microsoft.com/office/drawing/2014/main" id="{8E3C6B2F-80EB-0B0B-811C-43DA77A05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01429" y="5760943"/>
              <a:ext cx="457200" cy="457200"/>
            </a:xfrm>
            <a:prstGeom prst="rect">
              <a:avLst/>
            </a:prstGeom>
          </p:spPr>
        </p:pic>
        <p:pic>
          <p:nvPicPr>
            <p:cNvPr id="71" name="Graphic 70" descr="Group of men outline">
              <a:extLst>
                <a:ext uri="{FF2B5EF4-FFF2-40B4-BE49-F238E27FC236}">
                  <a16:creationId xmlns:a16="http://schemas.microsoft.com/office/drawing/2014/main" id="{01EF2AB5-8AD6-2E98-255A-771166F4E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75917" y="5760943"/>
              <a:ext cx="457200" cy="457200"/>
            </a:xfrm>
            <a:prstGeom prst="rect">
              <a:avLst/>
            </a:prstGeom>
          </p:spPr>
        </p:pic>
        <p:pic>
          <p:nvPicPr>
            <p:cNvPr id="72" name="Graphic 71" descr="Group of men outline">
              <a:extLst>
                <a:ext uri="{FF2B5EF4-FFF2-40B4-BE49-F238E27FC236}">
                  <a16:creationId xmlns:a16="http://schemas.microsoft.com/office/drawing/2014/main" id="{4AE1BA63-837A-8DD6-08FB-3B66F2E48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73868" y="5760943"/>
              <a:ext cx="457200" cy="457200"/>
            </a:xfrm>
            <a:prstGeom prst="rect">
              <a:avLst/>
            </a:prstGeom>
          </p:spPr>
        </p:pic>
        <p:pic>
          <p:nvPicPr>
            <p:cNvPr id="73" name="Graphic 72" descr="Group of men outline">
              <a:extLst>
                <a:ext uri="{FF2B5EF4-FFF2-40B4-BE49-F238E27FC236}">
                  <a16:creationId xmlns:a16="http://schemas.microsoft.com/office/drawing/2014/main" id="{FC6ECE7D-C545-00CF-C466-EE8757B65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99381" y="5760943"/>
              <a:ext cx="457200" cy="457200"/>
            </a:xfrm>
            <a:prstGeom prst="rect">
              <a:avLst/>
            </a:prstGeom>
          </p:spPr>
        </p:pic>
        <p:pic>
          <p:nvPicPr>
            <p:cNvPr id="74" name="Graphic 73" descr="Group of men outline">
              <a:extLst>
                <a:ext uri="{FF2B5EF4-FFF2-40B4-BE49-F238E27FC236}">
                  <a16:creationId xmlns:a16="http://schemas.microsoft.com/office/drawing/2014/main" id="{561EC5C7-18AF-F6AA-CCCC-F6E54FAD2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24893" y="5760943"/>
              <a:ext cx="457200" cy="457200"/>
            </a:xfrm>
            <a:prstGeom prst="rect">
              <a:avLst/>
            </a:prstGeom>
          </p:spPr>
        </p:pic>
        <p:pic>
          <p:nvPicPr>
            <p:cNvPr id="75" name="Graphic 74" descr="Group of men outline">
              <a:extLst>
                <a:ext uri="{FF2B5EF4-FFF2-40B4-BE49-F238E27FC236}">
                  <a16:creationId xmlns:a16="http://schemas.microsoft.com/office/drawing/2014/main" id="{25ED53B1-73A3-7858-BEF9-6E3043AEF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50405" y="5760943"/>
              <a:ext cx="457200" cy="457200"/>
            </a:xfrm>
            <a:prstGeom prst="rect">
              <a:avLst/>
            </a:prstGeom>
          </p:spPr>
        </p:pic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CC3802C-086A-7AA3-4590-7EB8F6D5F11A}"/>
                </a:ext>
              </a:extLst>
            </p:cNvPr>
            <p:cNvCxnSpPr>
              <a:cxnSpLocks/>
            </p:cNvCxnSpPr>
            <p:nvPr/>
          </p:nvCxnSpPr>
          <p:spPr>
            <a:xfrm>
              <a:off x="7163474" y="5678937"/>
              <a:ext cx="3780000" cy="0"/>
            </a:xfrm>
            <a:prstGeom prst="line">
              <a:avLst/>
            </a:prstGeom>
            <a:ln w="19050">
              <a:solidFill>
                <a:srgbClr val="B3A2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099E860-BB57-AD39-6339-B653828FA3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2749" y="5590774"/>
              <a:ext cx="3636000" cy="1118"/>
            </a:xfrm>
            <a:prstGeom prst="line">
              <a:avLst/>
            </a:prstGeom>
            <a:ln w="19050">
              <a:solidFill>
                <a:srgbClr val="B3A2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Graphic 77" descr="Group of men outline">
              <a:extLst>
                <a:ext uri="{FF2B5EF4-FFF2-40B4-BE49-F238E27FC236}">
                  <a16:creationId xmlns:a16="http://schemas.microsoft.com/office/drawing/2014/main" id="{F6AA1A49-C3C2-EF5E-B852-B2CADF753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08103" y="5112077"/>
              <a:ext cx="457200" cy="457200"/>
            </a:xfrm>
            <a:prstGeom prst="rect">
              <a:avLst/>
            </a:prstGeom>
          </p:spPr>
        </p:pic>
        <p:pic>
          <p:nvPicPr>
            <p:cNvPr id="79" name="Graphic 78" descr="Group of men outline">
              <a:extLst>
                <a:ext uri="{FF2B5EF4-FFF2-40B4-BE49-F238E27FC236}">
                  <a16:creationId xmlns:a16="http://schemas.microsoft.com/office/drawing/2014/main" id="{ECC40D62-526D-8B77-1B34-0B05C810E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2591" y="5112077"/>
              <a:ext cx="457200" cy="457200"/>
            </a:xfrm>
            <a:prstGeom prst="rect">
              <a:avLst/>
            </a:prstGeom>
          </p:spPr>
        </p:pic>
        <p:pic>
          <p:nvPicPr>
            <p:cNvPr id="80" name="Graphic 79" descr="Group of men outline">
              <a:extLst>
                <a:ext uri="{FF2B5EF4-FFF2-40B4-BE49-F238E27FC236}">
                  <a16:creationId xmlns:a16="http://schemas.microsoft.com/office/drawing/2014/main" id="{15B8E023-B21D-48A0-6717-FDF6E782A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06055" y="5112077"/>
              <a:ext cx="457200" cy="457200"/>
            </a:xfrm>
            <a:prstGeom prst="rect">
              <a:avLst/>
            </a:prstGeom>
          </p:spPr>
        </p:pic>
        <p:pic>
          <p:nvPicPr>
            <p:cNvPr id="81" name="Graphic 80" descr="Group of men outline">
              <a:extLst>
                <a:ext uri="{FF2B5EF4-FFF2-40B4-BE49-F238E27FC236}">
                  <a16:creationId xmlns:a16="http://schemas.microsoft.com/office/drawing/2014/main" id="{F553769F-CB1A-F852-0C14-3C4D985CC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31567" y="5112077"/>
              <a:ext cx="457200" cy="457200"/>
            </a:xfrm>
            <a:prstGeom prst="rect">
              <a:avLst/>
            </a:prstGeom>
          </p:spPr>
        </p:pic>
        <p:pic>
          <p:nvPicPr>
            <p:cNvPr id="82" name="Graphic 81" descr="Group of men outline">
              <a:extLst>
                <a:ext uri="{FF2B5EF4-FFF2-40B4-BE49-F238E27FC236}">
                  <a16:creationId xmlns:a16="http://schemas.microsoft.com/office/drawing/2014/main" id="{E726D5B7-AD2E-284A-5483-3AE442ABD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57079" y="5112077"/>
              <a:ext cx="457200" cy="457200"/>
            </a:xfrm>
            <a:prstGeom prst="rect">
              <a:avLst/>
            </a:prstGeom>
          </p:spPr>
        </p:pic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FC39592-CA13-C328-D19D-11FA97D1266A}"/>
                </a:ext>
              </a:extLst>
            </p:cNvPr>
            <p:cNvCxnSpPr>
              <a:cxnSpLocks/>
            </p:cNvCxnSpPr>
            <p:nvPr/>
          </p:nvCxnSpPr>
          <p:spPr>
            <a:xfrm>
              <a:off x="7612582" y="5088739"/>
              <a:ext cx="2880000" cy="0"/>
            </a:xfrm>
            <a:prstGeom prst="line">
              <a:avLst/>
            </a:prstGeom>
            <a:ln w="19050">
              <a:solidFill>
                <a:srgbClr val="B3A2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32165B4-7BCC-DD8C-094C-B210E9078B6B}"/>
                </a:ext>
              </a:extLst>
            </p:cNvPr>
            <p:cNvCxnSpPr>
              <a:cxnSpLocks/>
            </p:cNvCxnSpPr>
            <p:nvPr/>
          </p:nvCxnSpPr>
          <p:spPr>
            <a:xfrm>
              <a:off x="7683639" y="4991761"/>
              <a:ext cx="2736000" cy="0"/>
            </a:xfrm>
            <a:prstGeom prst="line">
              <a:avLst/>
            </a:prstGeom>
            <a:ln w="19050">
              <a:solidFill>
                <a:srgbClr val="B3A2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A09CA18-0257-6C52-4DC2-C6EA2191F595}"/>
                </a:ext>
              </a:extLst>
            </p:cNvPr>
            <p:cNvSpPr/>
            <p:nvPr/>
          </p:nvSpPr>
          <p:spPr>
            <a:xfrm>
              <a:off x="7601844" y="5004696"/>
              <a:ext cx="2916000" cy="721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itchFamily="2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4F7AB0C-06F5-0C71-22D4-2A89D8F1EEE3}"/>
                </a:ext>
              </a:extLst>
            </p:cNvPr>
            <p:cNvSpPr/>
            <p:nvPr/>
          </p:nvSpPr>
          <p:spPr>
            <a:xfrm>
              <a:off x="7156495" y="5601164"/>
              <a:ext cx="3816000" cy="721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itchFamily="2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0096C06-BD16-3A88-B52F-7D65E2118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9357" y="4405307"/>
              <a:ext cx="1872000" cy="4177"/>
            </a:xfrm>
            <a:prstGeom prst="line">
              <a:avLst/>
            </a:prstGeom>
            <a:ln w="19050">
              <a:solidFill>
                <a:srgbClr val="B3A2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563EE7B-330A-69B6-6F37-A7AB5C3AC2A8}"/>
                </a:ext>
              </a:extLst>
            </p:cNvPr>
            <p:cNvCxnSpPr>
              <a:cxnSpLocks/>
            </p:cNvCxnSpPr>
            <p:nvPr/>
          </p:nvCxnSpPr>
          <p:spPr>
            <a:xfrm>
              <a:off x="8165303" y="4333779"/>
              <a:ext cx="1766282" cy="0"/>
            </a:xfrm>
            <a:prstGeom prst="line">
              <a:avLst/>
            </a:prstGeom>
            <a:ln w="19050">
              <a:solidFill>
                <a:srgbClr val="B3A2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DA02481-57FD-F31E-F617-74E6B2EE4BE2}"/>
                </a:ext>
              </a:extLst>
            </p:cNvPr>
            <p:cNvSpPr/>
            <p:nvPr/>
          </p:nvSpPr>
          <p:spPr>
            <a:xfrm>
              <a:off x="8113217" y="4339027"/>
              <a:ext cx="1908000" cy="6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itchFamily="2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90" name="Graphic 89" descr="Group of men outline">
              <a:extLst>
                <a:ext uri="{FF2B5EF4-FFF2-40B4-BE49-F238E27FC236}">
                  <a16:creationId xmlns:a16="http://schemas.microsoft.com/office/drawing/2014/main" id="{C089531E-3AD5-2F61-5C43-E37A65C1D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21456" y="4497486"/>
              <a:ext cx="457200" cy="457200"/>
            </a:xfrm>
            <a:prstGeom prst="rect">
              <a:avLst/>
            </a:prstGeom>
          </p:spPr>
        </p:pic>
        <p:pic>
          <p:nvPicPr>
            <p:cNvPr id="91" name="Graphic 90" descr="Group of men outline">
              <a:extLst>
                <a:ext uri="{FF2B5EF4-FFF2-40B4-BE49-F238E27FC236}">
                  <a16:creationId xmlns:a16="http://schemas.microsoft.com/office/drawing/2014/main" id="{38895865-6DF5-7A78-38BA-DEE4DBFB9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51720" y="4497486"/>
              <a:ext cx="457200" cy="457200"/>
            </a:xfrm>
            <a:prstGeom prst="rect">
              <a:avLst/>
            </a:prstGeom>
          </p:spPr>
        </p:pic>
        <p:pic>
          <p:nvPicPr>
            <p:cNvPr id="92" name="Graphic 91" descr="Group of men outline">
              <a:extLst>
                <a:ext uri="{FF2B5EF4-FFF2-40B4-BE49-F238E27FC236}">
                  <a16:creationId xmlns:a16="http://schemas.microsoft.com/office/drawing/2014/main" id="{0EC5F692-DADD-6F30-4047-5A9F0F179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53320" y="4497486"/>
              <a:ext cx="457200" cy="457200"/>
            </a:xfrm>
            <a:prstGeom prst="rect">
              <a:avLst/>
            </a:prstGeom>
          </p:spPr>
        </p:pic>
        <p:pic>
          <p:nvPicPr>
            <p:cNvPr id="93" name="Graphic 92" descr="Group of men outline">
              <a:extLst>
                <a:ext uri="{FF2B5EF4-FFF2-40B4-BE49-F238E27FC236}">
                  <a16:creationId xmlns:a16="http://schemas.microsoft.com/office/drawing/2014/main" id="{F65065F3-5D70-69E6-9692-237927A6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02520" y="4497486"/>
              <a:ext cx="457200" cy="457200"/>
            </a:xfrm>
            <a:prstGeom prst="rect">
              <a:avLst/>
            </a:prstGeom>
          </p:spPr>
        </p:pic>
        <p:pic>
          <p:nvPicPr>
            <p:cNvPr id="94" name="Graphic 93" descr="Group of men outline">
              <a:extLst>
                <a:ext uri="{FF2B5EF4-FFF2-40B4-BE49-F238E27FC236}">
                  <a16:creationId xmlns:a16="http://schemas.microsoft.com/office/drawing/2014/main" id="{FD8E8FA8-E9D3-69FE-4002-62843990A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30274" y="3856958"/>
              <a:ext cx="457200" cy="457200"/>
            </a:xfrm>
            <a:prstGeom prst="rect">
              <a:avLst/>
            </a:prstGeom>
          </p:spPr>
        </p:pic>
        <p:pic>
          <p:nvPicPr>
            <p:cNvPr id="95" name="Graphic 94" descr="Group of men outline">
              <a:extLst>
                <a:ext uri="{FF2B5EF4-FFF2-40B4-BE49-F238E27FC236}">
                  <a16:creationId xmlns:a16="http://schemas.microsoft.com/office/drawing/2014/main" id="{7E6FEC38-B8E2-14F5-3A65-2B2912922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78787" y="3856958"/>
              <a:ext cx="457200" cy="457200"/>
            </a:xfrm>
            <a:prstGeom prst="rect">
              <a:avLst/>
            </a:prstGeom>
          </p:spPr>
        </p:pic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E78D6F3-C382-4A16-55DD-DFC5BF704DD6}"/>
                </a:ext>
              </a:extLst>
            </p:cNvPr>
            <p:cNvCxnSpPr>
              <a:cxnSpLocks/>
            </p:cNvCxnSpPr>
            <p:nvPr/>
          </p:nvCxnSpPr>
          <p:spPr>
            <a:xfrm>
              <a:off x="8551720" y="3824947"/>
              <a:ext cx="1008000" cy="0"/>
            </a:xfrm>
            <a:prstGeom prst="line">
              <a:avLst/>
            </a:prstGeom>
            <a:ln w="19050">
              <a:solidFill>
                <a:srgbClr val="B3A2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0EA9B73-C04A-714B-40CF-4E50939EB1C0}"/>
                </a:ext>
              </a:extLst>
            </p:cNvPr>
            <p:cNvCxnSpPr>
              <a:cxnSpLocks/>
            </p:cNvCxnSpPr>
            <p:nvPr/>
          </p:nvCxnSpPr>
          <p:spPr>
            <a:xfrm>
              <a:off x="8603673" y="3742336"/>
              <a:ext cx="888422" cy="0"/>
            </a:xfrm>
            <a:prstGeom prst="line">
              <a:avLst/>
            </a:prstGeom>
            <a:ln w="19050">
              <a:solidFill>
                <a:srgbClr val="B3A2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9780DB5-6395-A499-E733-393287AB112A}"/>
                </a:ext>
              </a:extLst>
            </p:cNvPr>
            <p:cNvSpPr/>
            <p:nvPr/>
          </p:nvSpPr>
          <p:spPr>
            <a:xfrm>
              <a:off x="8492471" y="3145444"/>
              <a:ext cx="1067249" cy="666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itchFamily="2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99" name="Graphic 98" descr="Confused person outline">
              <a:extLst>
                <a:ext uri="{FF2B5EF4-FFF2-40B4-BE49-F238E27FC236}">
                  <a16:creationId xmlns:a16="http://schemas.microsoft.com/office/drawing/2014/main" id="{C6E8D709-561E-54E5-0C88-5E6B88F6D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56925" y="3347722"/>
              <a:ext cx="394855" cy="394855"/>
            </a:xfrm>
            <a:prstGeom prst="rect">
              <a:avLst/>
            </a:prstGeom>
          </p:spPr>
        </p:pic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870A6DB-7406-8B65-696E-217C0E05E5C0}"/>
              </a:ext>
            </a:extLst>
          </p:cNvPr>
          <p:cNvCxnSpPr>
            <a:cxnSpLocks/>
          </p:cNvCxnSpPr>
          <p:nvPr/>
        </p:nvCxnSpPr>
        <p:spPr>
          <a:xfrm flipV="1">
            <a:off x="2135355" y="2407650"/>
            <a:ext cx="1083135" cy="1453635"/>
          </a:xfrm>
          <a:prstGeom prst="straightConnector1">
            <a:avLst/>
          </a:prstGeom>
          <a:ln w="38100">
            <a:solidFill>
              <a:srgbClr val="C0B2D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8BEB15E-020C-4027-58F8-7EA3D452EB4F}"/>
              </a:ext>
            </a:extLst>
          </p:cNvPr>
          <p:cNvGrpSpPr/>
          <p:nvPr/>
        </p:nvGrpSpPr>
        <p:grpSpPr>
          <a:xfrm>
            <a:off x="2841012" y="1098379"/>
            <a:ext cx="1351790" cy="953310"/>
            <a:chOff x="2250253" y="2431301"/>
            <a:chExt cx="1351790" cy="953310"/>
          </a:xfrm>
        </p:grpSpPr>
        <p:pic>
          <p:nvPicPr>
            <p:cNvPr id="66" name="Graphic 65" descr="Speech outline">
              <a:extLst>
                <a:ext uri="{FF2B5EF4-FFF2-40B4-BE49-F238E27FC236}">
                  <a16:creationId xmlns:a16="http://schemas.microsoft.com/office/drawing/2014/main" id="{456F71B7-EB97-5085-CECE-F36746630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50253" y="2431301"/>
              <a:ext cx="1351790" cy="953310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C4FC6E8-A695-5A32-2C6B-3DF90CD5F899}"/>
                </a:ext>
              </a:extLst>
            </p:cNvPr>
            <p:cNvSpPr txBox="1"/>
            <p:nvPr/>
          </p:nvSpPr>
          <p:spPr>
            <a:xfrm>
              <a:off x="2393176" y="2651479"/>
              <a:ext cx="10659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  <a:ea typeface="+mn-ea"/>
                  <a:cs typeface="+mn-cs"/>
                </a:rPr>
                <a:t>Brand ABC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0"/>
                  <a:ea typeface="+mn-ea"/>
                  <a:cs typeface="+mn-cs"/>
                </a:rPr>
                <a:t>is the best!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2E07B9E-4A2D-710D-22CF-AAF8F5176649}"/>
              </a:ext>
            </a:extLst>
          </p:cNvPr>
          <p:cNvSpPr txBox="1"/>
          <p:nvPr/>
        </p:nvSpPr>
        <p:spPr>
          <a:xfrm>
            <a:off x="2690888" y="1894401"/>
            <a:ext cx="869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sng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Raleway" pitchFamily="2" charset="0"/>
                <a:ea typeface="+mn-ea"/>
                <a:cs typeface="+mn-cs"/>
              </a:rPr>
              <a:t>Cohort X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8357E1D-51AF-FE3F-ECB6-3F80FEE43873}"/>
              </a:ext>
            </a:extLst>
          </p:cNvPr>
          <p:cNvSpPr txBox="1"/>
          <p:nvPr/>
        </p:nvSpPr>
        <p:spPr>
          <a:xfrm>
            <a:off x="2375570" y="2128720"/>
            <a:ext cx="1133262" cy="2006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285750" marR="0" lvl="0" indent="-28575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05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aleway" pitchFamily="2" charset="0"/>
                <a:ea typeface="+mn-ea"/>
                <a:cs typeface="Arial" panose="020B0604020202020204" pitchFamily="34" charset="0"/>
              </a:rPr>
              <a:t>MCV = $24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FEFC445-4FAE-4CEA-2589-ED782BB19403}"/>
              </a:ext>
            </a:extLst>
          </p:cNvPr>
          <p:cNvGrpSpPr/>
          <p:nvPr/>
        </p:nvGrpSpPr>
        <p:grpSpPr>
          <a:xfrm>
            <a:off x="7645256" y="2243200"/>
            <a:ext cx="3940080" cy="2573408"/>
            <a:chOff x="6759389" y="3145444"/>
            <a:chExt cx="4589929" cy="3080544"/>
          </a:xfrm>
        </p:grpSpPr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8D809398-BA29-0F2D-CF2D-514EA4753312}"/>
                </a:ext>
              </a:extLst>
            </p:cNvPr>
            <p:cNvSpPr/>
            <p:nvPr/>
          </p:nvSpPr>
          <p:spPr>
            <a:xfrm>
              <a:off x="6759389" y="3151094"/>
              <a:ext cx="4589929" cy="3074894"/>
            </a:xfrm>
            <a:prstGeom prst="triangle">
              <a:avLst/>
            </a:prstGeom>
            <a:noFill/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itchFamily="2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113" name="Graphic 112" descr="Group of men outline">
              <a:extLst>
                <a:ext uri="{FF2B5EF4-FFF2-40B4-BE49-F238E27FC236}">
                  <a16:creationId xmlns:a16="http://schemas.microsoft.com/office/drawing/2014/main" id="{4DA5EEEE-0EE9-60C0-031E-FEDAB1FE7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26941" y="5760943"/>
              <a:ext cx="457200" cy="457200"/>
            </a:xfrm>
            <a:prstGeom prst="rect">
              <a:avLst/>
            </a:prstGeom>
          </p:spPr>
        </p:pic>
        <p:pic>
          <p:nvPicPr>
            <p:cNvPr id="114" name="Graphic 113" descr="Group of men outline">
              <a:extLst>
                <a:ext uri="{FF2B5EF4-FFF2-40B4-BE49-F238E27FC236}">
                  <a16:creationId xmlns:a16="http://schemas.microsoft.com/office/drawing/2014/main" id="{15E0D395-ADC9-35BC-63FA-897153C1B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01429" y="5760943"/>
              <a:ext cx="457200" cy="457200"/>
            </a:xfrm>
            <a:prstGeom prst="rect">
              <a:avLst/>
            </a:prstGeom>
          </p:spPr>
        </p:pic>
        <p:pic>
          <p:nvPicPr>
            <p:cNvPr id="115" name="Graphic 114" descr="Group of men outline">
              <a:extLst>
                <a:ext uri="{FF2B5EF4-FFF2-40B4-BE49-F238E27FC236}">
                  <a16:creationId xmlns:a16="http://schemas.microsoft.com/office/drawing/2014/main" id="{C9A89759-1742-F577-A84A-40655652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75917" y="5760943"/>
              <a:ext cx="457200" cy="457200"/>
            </a:xfrm>
            <a:prstGeom prst="rect">
              <a:avLst/>
            </a:prstGeom>
          </p:spPr>
        </p:pic>
        <p:pic>
          <p:nvPicPr>
            <p:cNvPr id="116" name="Graphic 115" descr="Group of men outline">
              <a:extLst>
                <a:ext uri="{FF2B5EF4-FFF2-40B4-BE49-F238E27FC236}">
                  <a16:creationId xmlns:a16="http://schemas.microsoft.com/office/drawing/2014/main" id="{BB5B6408-F562-8FFB-DD7D-61B2D3311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73868" y="5760943"/>
              <a:ext cx="457200" cy="457200"/>
            </a:xfrm>
            <a:prstGeom prst="rect">
              <a:avLst/>
            </a:prstGeom>
          </p:spPr>
        </p:pic>
        <p:pic>
          <p:nvPicPr>
            <p:cNvPr id="117" name="Graphic 116" descr="Group of men outline">
              <a:extLst>
                <a:ext uri="{FF2B5EF4-FFF2-40B4-BE49-F238E27FC236}">
                  <a16:creationId xmlns:a16="http://schemas.microsoft.com/office/drawing/2014/main" id="{4241C490-DBF7-2C91-97A5-C9775CCFE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99381" y="5760943"/>
              <a:ext cx="457200" cy="457200"/>
            </a:xfrm>
            <a:prstGeom prst="rect">
              <a:avLst/>
            </a:prstGeom>
          </p:spPr>
        </p:pic>
        <p:pic>
          <p:nvPicPr>
            <p:cNvPr id="118" name="Graphic 117" descr="Group of men outline">
              <a:extLst>
                <a:ext uri="{FF2B5EF4-FFF2-40B4-BE49-F238E27FC236}">
                  <a16:creationId xmlns:a16="http://schemas.microsoft.com/office/drawing/2014/main" id="{A7DDDBF4-298B-D7D2-01CE-A4B9D5C1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24893" y="5760943"/>
              <a:ext cx="457200" cy="457200"/>
            </a:xfrm>
            <a:prstGeom prst="rect">
              <a:avLst/>
            </a:prstGeom>
          </p:spPr>
        </p:pic>
        <p:pic>
          <p:nvPicPr>
            <p:cNvPr id="119" name="Graphic 118" descr="Group of men outline">
              <a:extLst>
                <a:ext uri="{FF2B5EF4-FFF2-40B4-BE49-F238E27FC236}">
                  <a16:creationId xmlns:a16="http://schemas.microsoft.com/office/drawing/2014/main" id="{66EB01FF-288A-364F-3A8D-4E98EE6D4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50405" y="5760943"/>
              <a:ext cx="457200" cy="457200"/>
            </a:xfrm>
            <a:prstGeom prst="rect">
              <a:avLst/>
            </a:prstGeom>
          </p:spPr>
        </p:pic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A8B8BBF-4F22-387B-D3F6-3033F8F197B9}"/>
                </a:ext>
              </a:extLst>
            </p:cNvPr>
            <p:cNvCxnSpPr>
              <a:cxnSpLocks/>
            </p:cNvCxnSpPr>
            <p:nvPr/>
          </p:nvCxnSpPr>
          <p:spPr>
            <a:xfrm>
              <a:off x="7163474" y="5678937"/>
              <a:ext cx="3780000" cy="0"/>
            </a:xfrm>
            <a:prstGeom prst="line">
              <a:avLst/>
            </a:prstGeom>
            <a:ln w="19050">
              <a:solidFill>
                <a:srgbClr val="B3A2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7D7099-FB35-566A-6F47-33D119EB38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2749" y="5590774"/>
              <a:ext cx="3636000" cy="1118"/>
            </a:xfrm>
            <a:prstGeom prst="line">
              <a:avLst/>
            </a:prstGeom>
            <a:ln w="19050">
              <a:solidFill>
                <a:srgbClr val="B3A2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2" name="Graphic 121" descr="Group of men outline">
              <a:extLst>
                <a:ext uri="{FF2B5EF4-FFF2-40B4-BE49-F238E27FC236}">
                  <a16:creationId xmlns:a16="http://schemas.microsoft.com/office/drawing/2014/main" id="{99C3FCA3-B174-F991-BA0A-C2BEF71E5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08103" y="5112077"/>
              <a:ext cx="457200" cy="457200"/>
            </a:xfrm>
            <a:prstGeom prst="rect">
              <a:avLst/>
            </a:prstGeom>
          </p:spPr>
        </p:pic>
        <p:pic>
          <p:nvPicPr>
            <p:cNvPr id="123" name="Graphic 122" descr="Group of men outline">
              <a:extLst>
                <a:ext uri="{FF2B5EF4-FFF2-40B4-BE49-F238E27FC236}">
                  <a16:creationId xmlns:a16="http://schemas.microsoft.com/office/drawing/2014/main" id="{53F1C2A4-3D44-F1B1-D79D-4114FC119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2591" y="5112077"/>
              <a:ext cx="457200" cy="457200"/>
            </a:xfrm>
            <a:prstGeom prst="rect">
              <a:avLst/>
            </a:prstGeom>
          </p:spPr>
        </p:pic>
        <p:pic>
          <p:nvPicPr>
            <p:cNvPr id="124" name="Graphic 123" descr="Group of men outline">
              <a:extLst>
                <a:ext uri="{FF2B5EF4-FFF2-40B4-BE49-F238E27FC236}">
                  <a16:creationId xmlns:a16="http://schemas.microsoft.com/office/drawing/2014/main" id="{EFE8DFBA-3B87-A3ED-15E0-72998E9C5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06055" y="5112077"/>
              <a:ext cx="457200" cy="457200"/>
            </a:xfrm>
            <a:prstGeom prst="rect">
              <a:avLst/>
            </a:prstGeom>
          </p:spPr>
        </p:pic>
        <p:pic>
          <p:nvPicPr>
            <p:cNvPr id="125" name="Graphic 124" descr="Group of men outline">
              <a:extLst>
                <a:ext uri="{FF2B5EF4-FFF2-40B4-BE49-F238E27FC236}">
                  <a16:creationId xmlns:a16="http://schemas.microsoft.com/office/drawing/2014/main" id="{EB1C5329-A09D-845B-004E-C16CE18BA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31567" y="5112077"/>
              <a:ext cx="457200" cy="457200"/>
            </a:xfrm>
            <a:prstGeom prst="rect">
              <a:avLst/>
            </a:prstGeom>
          </p:spPr>
        </p:pic>
        <p:pic>
          <p:nvPicPr>
            <p:cNvPr id="126" name="Graphic 125" descr="Group of men outline">
              <a:extLst>
                <a:ext uri="{FF2B5EF4-FFF2-40B4-BE49-F238E27FC236}">
                  <a16:creationId xmlns:a16="http://schemas.microsoft.com/office/drawing/2014/main" id="{770CD145-D6A5-D6FD-1BAE-5F6886464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57079" y="5112077"/>
              <a:ext cx="457200" cy="457200"/>
            </a:xfrm>
            <a:prstGeom prst="rect">
              <a:avLst/>
            </a:prstGeom>
          </p:spPr>
        </p:pic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85F9338-F4A2-1727-526E-BEE26298EC61}"/>
                </a:ext>
              </a:extLst>
            </p:cNvPr>
            <p:cNvCxnSpPr>
              <a:cxnSpLocks/>
            </p:cNvCxnSpPr>
            <p:nvPr/>
          </p:nvCxnSpPr>
          <p:spPr>
            <a:xfrm>
              <a:off x="7612582" y="5088739"/>
              <a:ext cx="2880000" cy="0"/>
            </a:xfrm>
            <a:prstGeom prst="line">
              <a:avLst/>
            </a:prstGeom>
            <a:ln w="19050">
              <a:solidFill>
                <a:srgbClr val="B3A2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5BF8177-59E1-B4C0-8B5B-38C560F78439}"/>
                </a:ext>
              </a:extLst>
            </p:cNvPr>
            <p:cNvCxnSpPr>
              <a:cxnSpLocks/>
            </p:cNvCxnSpPr>
            <p:nvPr/>
          </p:nvCxnSpPr>
          <p:spPr>
            <a:xfrm>
              <a:off x="7683639" y="4991761"/>
              <a:ext cx="2736000" cy="0"/>
            </a:xfrm>
            <a:prstGeom prst="line">
              <a:avLst/>
            </a:prstGeom>
            <a:ln w="19050">
              <a:solidFill>
                <a:srgbClr val="B3A2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31BAE82-5549-610E-9267-3967C453BE34}"/>
                </a:ext>
              </a:extLst>
            </p:cNvPr>
            <p:cNvSpPr/>
            <p:nvPr/>
          </p:nvSpPr>
          <p:spPr>
            <a:xfrm>
              <a:off x="7601844" y="5004696"/>
              <a:ext cx="2916000" cy="721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itchFamily="2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864C8B7-A61C-918B-260D-A706FD11D47F}"/>
                </a:ext>
              </a:extLst>
            </p:cNvPr>
            <p:cNvSpPr/>
            <p:nvPr/>
          </p:nvSpPr>
          <p:spPr>
            <a:xfrm>
              <a:off x="7156495" y="5601164"/>
              <a:ext cx="3816000" cy="646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itchFamily="2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6FDC2E6-F8FA-E4A3-7889-3DDF21B84A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9357" y="4405307"/>
              <a:ext cx="1872000" cy="4177"/>
            </a:xfrm>
            <a:prstGeom prst="line">
              <a:avLst/>
            </a:prstGeom>
            <a:ln w="19050">
              <a:solidFill>
                <a:srgbClr val="B3A2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FD24A7A-2148-CAAF-4958-AEA3A6ACF2F7}"/>
                </a:ext>
              </a:extLst>
            </p:cNvPr>
            <p:cNvCxnSpPr>
              <a:cxnSpLocks/>
            </p:cNvCxnSpPr>
            <p:nvPr/>
          </p:nvCxnSpPr>
          <p:spPr>
            <a:xfrm>
              <a:off x="8165303" y="4333779"/>
              <a:ext cx="1766282" cy="0"/>
            </a:xfrm>
            <a:prstGeom prst="line">
              <a:avLst/>
            </a:prstGeom>
            <a:ln w="19050">
              <a:solidFill>
                <a:srgbClr val="B3A2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DF1CBDC-DEEB-FAAF-B57E-F118DAADB364}"/>
                </a:ext>
              </a:extLst>
            </p:cNvPr>
            <p:cNvSpPr/>
            <p:nvPr/>
          </p:nvSpPr>
          <p:spPr>
            <a:xfrm>
              <a:off x="8113217" y="4349758"/>
              <a:ext cx="1908001" cy="517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itchFamily="2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134" name="Graphic 133" descr="Group of men outline">
              <a:extLst>
                <a:ext uri="{FF2B5EF4-FFF2-40B4-BE49-F238E27FC236}">
                  <a16:creationId xmlns:a16="http://schemas.microsoft.com/office/drawing/2014/main" id="{B438A98B-E499-7DC6-EC07-A4227DF10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21456" y="4497486"/>
              <a:ext cx="457200" cy="457200"/>
            </a:xfrm>
            <a:prstGeom prst="rect">
              <a:avLst/>
            </a:prstGeom>
          </p:spPr>
        </p:pic>
        <p:pic>
          <p:nvPicPr>
            <p:cNvPr id="135" name="Graphic 134" descr="Group of men outline">
              <a:extLst>
                <a:ext uri="{FF2B5EF4-FFF2-40B4-BE49-F238E27FC236}">
                  <a16:creationId xmlns:a16="http://schemas.microsoft.com/office/drawing/2014/main" id="{A844DEF3-60DE-518D-190C-0D4C4F11C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51720" y="4497486"/>
              <a:ext cx="457200" cy="457200"/>
            </a:xfrm>
            <a:prstGeom prst="rect">
              <a:avLst/>
            </a:prstGeom>
          </p:spPr>
        </p:pic>
        <p:pic>
          <p:nvPicPr>
            <p:cNvPr id="136" name="Graphic 135" descr="Group of men outline">
              <a:extLst>
                <a:ext uri="{FF2B5EF4-FFF2-40B4-BE49-F238E27FC236}">
                  <a16:creationId xmlns:a16="http://schemas.microsoft.com/office/drawing/2014/main" id="{377E87E3-E25B-DFED-F55B-AC7B9BF39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53320" y="4497486"/>
              <a:ext cx="457200" cy="457200"/>
            </a:xfrm>
            <a:prstGeom prst="rect">
              <a:avLst/>
            </a:prstGeom>
          </p:spPr>
        </p:pic>
        <p:pic>
          <p:nvPicPr>
            <p:cNvPr id="137" name="Graphic 136" descr="Group of men outline">
              <a:extLst>
                <a:ext uri="{FF2B5EF4-FFF2-40B4-BE49-F238E27FC236}">
                  <a16:creationId xmlns:a16="http://schemas.microsoft.com/office/drawing/2014/main" id="{0DCFA58E-4CBF-F215-BF60-BC888E1F7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02520" y="4497486"/>
              <a:ext cx="457200" cy="457200"/>
            </a:xfrm>
            <a:prstGeom prst="rect">
              <a:avLst/>
            </a:prstGeom>
          </p:spPr>
        </p:pic>
        <p:pic>
          <p:nvPicPr>
            <p:cNvPr id="138" name="Graphic 137" descr="Group of men outline">
              <a:extLst>
                <a:ext uri="{FF2B5EF4-FFF2-40B4-BE49-F238E27FC236}">
                  <a16:creationId xmlns:a16="http://schemas.microsoft.com/office/drawing/2014/main" id="{0F8319C7-6D69-D071-FEC8-60A72C6DE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30274" y="3856958"/>
              <a:ext cx="457200" cy="457200"/>
            </a:xfrm>
            <a:prstGeom prst="rect">
              <a:avLst/>
            </a:prstGeom>
          </p:spPr>
        </p:pic>
        <p:pic>
          <p:nvPicPr>
            <p:cNvPr id="139" name="Graphic 138" descr="Group of men outline">
              <a:extLst>
                <a:ext uri="{FF2B5EF4-FFF2-40B4-BE49-F238E27FC236}">
                  <a16:creationId xmlns:a16="http://schemas.microsoft.com/office/drawing/2014/main" id="{A6501C52-BD9C-9AEE-1323-C8B49CE00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78787" y="3856958"/>
              <a:ext cx="457200" cy="457200"/>
            </a:xfrm>
            <a:prstGeom prst="rect">
              <a:avLst/>
            </a:prstGeom>
          </p:spPr>
        </p:pic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E0D40A1-A4F8-3FC5-4E0C-EB0F5BCB49B9}"/>
                </a:ext>
              </a:extLst>
            </p:cNvPr>
            <p:cNvCxnSpPr>
              <a:cxnSpLocks/>
            </p:cNvCxnSpPr>
            <p:nvPr/>
          </p:nvCxnSpPr>
          <p:spPr>
            <a:xfrm>
              <a:off x="8551720" y="3824947"/>
              <a:ext cx="1008000" cy="0"/>
            </a:xfrm>
            <a:prstGeom prst="line">
              <a:avLst/>
            </a:prstGeom>
            <a:ln w="19050">
              <a:solidFill>
                <a:srgbClr val="B3A2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8AC9A8F0-8E9A-114B-3A8D-E49FDFA4E8F0}"/>
                </a:ext>
              </a:extLst>
            </p:cNvPr>
            <p:cNvCxnSpPr>
              <a:cxnSpLocks/>
            </p:cNvCxnSpPr>
            <p:nvPr/>
          </p:nvCxnSpPr>
          <p:spPr>
            <a:xfrm>
              <a:off x="8603673" y="3742336"/>
              <a:ext cx="888422" cy="0"/>
            </a:xfrm>
            <a:prstGeom prst="line">
              <a:avLst/>
            </a:prstGeom>
            <a:ln w="19050">
              <a:solidFill>
                <a:srgbClr val="B3A2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443B09F-6482-09ED-41AB-A98C6015FBE9}"/>
                </a:ext>
              </a:extLst>
            </p:cNvPr>
            <p:cNvSpPr/>
            <p:nvPr/>
          </p:nvSpPr>
          <p:spPr>
            <a:xfrm>
              <a:off x="8492471" y="3145444"/>
              <a:ext cx="1067249" cy="6665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itchFamily="2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143" name="Graphic 142" descr="Confused person outline">
              <a:extLst>
                <a:ext uri="{FF2B5EF4-FFF2-40B4-BE49-F238E27FC236}">
                  <a16:creationId xmlns:a16="http://schemas.microsoft.com/office/drawing/2014/main" id="{66D80150-5C3B-6B88-987E-CE4E00EDD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56925" y="3347722"/>
              <a:ext cx="394855" cy="394855"/>
            </a:xfrm>
            <a:prstGeom prst="rect">
              <a:avLst/>
            </a:prstGeom>
          </p:spPr>
        </p:pic>
      </p:grp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67833ED-EC06-B203-5A2A-8465DE1DE423}"/>
              </a:ext>
            </a:extLst>
          </p:cNvPr>
          <p:cNvCxnSpPr>
            <a:cxnSpLocks/>
          </p:cNvCxnSpPr>
          <p:nvPr/>
        </p:nvCxnSpPr>
        <p:spPr>
          <a:xfrm flipV="1">
            <a:off x="8088747" y="2781756"/>
            <a:ext cx="910444" cy="1196468"/>
          </a:xfrm>
          <a:prstGeom prst="straightConnector1">
            <a:avLst/>
          </a:prstGeom>
          <a:ln w="38100">
            <a:solidFill>
              <a:srgbClr val="C0B2D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Graphic 109" descr="Speech outline">
            <a:extLst>
              <a:ext uri="{FF2B5EF4-FFF2-40B4-BE49-F238E27FC236}">
                <a16:creationId xmlns:a16="http://schemas.microsoft.com/office/drawing/2014/main" id="{A345EDD9-BE8A-B6FB-33D1-70B3019659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09193" y="1631941"/>
            <a:ext cx="1160402" cy="954804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BC127641-B4CB-3F4A-2A67-57A2DE12BDD7}"/>
              </a:ext>
            </a:extLst>
          </p:cNvPr>
          <p:cNvSpPr txBox="1"/>
          <p:nvPr/>
        </p:nvSpPr>
        <p:spPr>
          <a:xfrm>
            <a:off x="8831881" y="1843090"/>
            <a:ext cx="915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itchFamily="2" charset="0"/>
                <a:ea typeface="+mn-ea"/>
                <a:cs typeface="+mn-cs"/>
              </a:rPr>
              <a:t>Brand XYZ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itchFamily="2" charset="0"/>
                <a:ea typeface="+mn-ea"/>
                <a:cs typeface="+mn-cs"/>
              </a:rPr>
              <a:t>is the best!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64155D3-F4F8-01C0-2496-FE70E8D15C4A}"/>
              </a:ext>
            </a:extLst>
          </p:cNvPr>
          <p:cNvSpPr txBox="1"/>
          <p:nvPr/>
        </p:nvSpPr>
        <p:spPr>
          <a:xfrm>
            <a:off x="8261685" y="2360370"/>
            <a:ext cx="905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i="0" u="sng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Raleway" pitchFamily="2" charset="0"/>
                <a:ea typeface="+mn-ea"/>
                <a:cs typeface="+mn-cs"/>
              </a:rPr>
              <a:t>Cohort Y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8853274-80F7-2B39-1FFF-0685B9DB5D51}"/>
              </a:ext>
            </a:extLst>
          </p:cNvPr>
          <p:cNvSpPr txBox="1"/>
          <p:nvPr/>
        </p:nvSpPr>
        <p:spPr>
          <a:xfrm>
            <a:off x="8176861" y="2563493"/>
            <a:ext cx="956106" cy="24125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285750" marR="0" lvl="0" indent="-28575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105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aleway" pitchFamily="2" charset="0"/>
                <a:ea typeface="+mn-ea"/>
                <a:cs typeface="Arial" panose="020B0604020202020204" pitchFamily="34" charset="0"/>
              </a:rPr>
              <a:t>MCV = $16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32A9976-E435-39F1-6505-910770F00082}"/>
              </a:ext>
            </a:extLst>
          </p:cNvPr>
          <p:cNvSpPr txBox="1"/>
          <p:nvPr/>
        </p:nvSpPr>
        <p:spPr>
          <a:xfrm>
            <a:off x="1348971" y="5470418"/>
            <a:ext cx="26559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itchFamily="2" charset="0"/>
                <a:ea typeface="+mn-ea"/>
                <a:cs typeface="+mn-cs"/>
              </a:rPr>
              <a:t>Strategic price recommendation from this analysis triangulates perceived value, competitive advantage and market share potential</a:t>
            </a:r>
            <a:endParaRPr kumimoji="0" lang="en-IN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itchFamily="2" charset="0"/>
              <a:ea typeface="+mn-ea"/>
              <a:cs typeface="+mn-cs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1B1B8DF-EE37-4A6D-29FF-FB599E5FF1C3}"/>
              </a:ext>
            </a:extLst>
          </p:cNvPr>
          <p:cNvSpPr txBox="1"/>
          <p:nvPr/>
        </p:nvSpPr>
        <p:spPr>
          <a:xfrm>
            <a:off x="4875402" y="5644594"/>
            <a:ext cx="2843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itchFamily="2" charset="0"/>
                <a:ea typeface="+mn-ea"/>
                <a:cs typeface="+mn-cs"/>
              </a:rPr>
              <a:t>Brands with higher surplus i.e. ratio of max perceived value to price will be in a position to gain market share</a:t>
            </a:r>
          </a:p>
        </p:txBody>
      </p:sp>
      <p:pic>
        <p:nvPicPr>
          <p:cNvPr id="158" name="Graphic 157" descr="Open quotation mark outline">
            <a:extLst>
              <a:ext uri="{FF2B5EF4-FFF2-40B4-BE49-F238E27FC236}">
                <a16:creationId xmlns:a16="http://schemas.microsoft.com/office/drawing/2014/main" id="{25740F4B-A71D-5F1B-A8AB-5DC9666AAD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2847" y="5330953"/>
            <a:ext cx="478400" cy="478400"/>
          </a:xfrm>
          <a:prstGeom prst="rect">
            <a:avLst/>
          </a:prstGeom>
        </p:spPr>
      </p:pic>
      <p:pic>
        <p:nvPicPr>
          <p:cNvPr id="159" name="Graphic 158" descr="Open quotation mark outline">
            <a:extLst>
              <a:ext uri="{FF2B5EF4-FFF2-40B4-BE49-F238E27FC236}">
                <a16:creationId xmlns:a16="http://schemas.microsoft.com/office/drawing/2014/main" id="{84EF1798-BB7D-C7DA-5502-7A8D55E1C3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3891105" y="6086981"/>
            <a:ext cx="478400" cy="478400"/>
          </a:xfrm>
          <a:prstGeom prst="rect">
            <a:avLst/>
          </a:prstGeom>
        </p:spPr>
      </p:pic>
      <p:pic>
        <p:nvPicPr>
          <p:cNvPr id="160" name="Graphic 159" descr="Open quotation mark outline">
            <a:extLst>
              <a:ext uri="{FF2B5EF4-FFF2-40B4-BE49-F238E27FC236}">
                <a16:creationId xmlns:a16="http://schemas.microsoft.com/office/drawing/2014/main" id="{C8102D99-C6C2-4C7F-B12E-B7EFE65775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04970" y="5347943"/>
            <a:ext cx="478400" cy="478400"/>
          </a:xfrm>
          <a:prstGeom prst="rect">
            <a:avLst/>
          </a:prstGeom>
        </p:spPr>
      </p:pic>
      <p:pic>
        <p:nvPicPr>
          <p:cNvPr id="161" name="Graphic 160" descr="Open quotation mark outline">
            <a:extLst>
              <a:ext uri="{FF2B5EF4-FFF2-40B4-BE49-F238E27FC236}">
                <a16:creationId xmlns:a16="http://schemas.microsoft.com/office/drawing/2014/main" id="{118AEF36-024D-3124-998C-C21B9D3ABC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7496085" y="6082886"/>
            <a:ext cx="478400" cy="478400"/>
          </a:xfrm>
          <a:prstGeom prst="rect">
            <a:avLst/>
          </a:prstGeom>
        </p:spPr>
      </p:pic>
      <p:pic>
        <p:nvPicPr>
          <p:cNvPr id="162" name="Graphic 161" descr="Open quotation mark outline">
            <a:extLst>
              <a:ext uri="{FF2B5EF4-FFF2-40B4-BE49-F238E27FC236}">
                <a16:creationId xmlns:a16="http://schemas.microsoft.com/office/drawing/2014/main" id="{E7F6D2A0-E604-723A-865A-166C41FA01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59490" y="5338815"/>
            <a:ext cx="478400" cy="478400"/>
          </a:xfrm>
          <a:prstGeom prst="rect">
            <a:avLst/>
          </a:prstGeom>
        </p:spPr>
      </p:pic>
      <p:pic>
        <p:nvPicPr>
          <p:cNvPr id="163" name="Graphic 162" descr="Open quotation mark outline">
            <a:extLst>
              <a:ext uri="{FF2B5EF4-FFF2-40B4-BE49-F238E27FC236}">
                <a16:creationId xmlns:a16="http://schemas.microsoft.com/office/drawing/2014/main" id="{087D7301-52EB-4486-BBCB-C08575BFEF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11124128" y="6063910"/>
            <a:ext cx="478400" cy="478400"/>
          </a:xfrm>
          <a:prstGeom prst="rect">
            <a:avLst/>
          </a:prstGeom>
        </p:spPr>
      </p:pic>
      <p:sp>
        <p:nvSpPr>
          <p:cNvPr id="164" name="Rectangle 163">
            <a:extLst>
              <a:ext uri="{FF2B5EF4-FFF2-40B4-BE49-F238E27FC236}">
                <a16:creationId xmlns:a16="http://schemas.microsoft.com/office/drawing/2014/main" id="{B8E5A3B3-283F-D903-D1A5-EBBF66DE3D18}"/>
              </a:ext>
            </a:extLst>
          </p:cNvPr>
          <p:cNvSpPr/>
          <p:nvPr/>
        </p:nvSpPr>
        <p:spPr>
          <a:xfrm>
            <a:off x="977672" y="5356908"/>
            <a:ext cx="3359085" cy="1167473"/>
          </a:xfrm>
          <a:prstGeom prst="rect">
            <a:avLst/>
          </a:prstGeom>
          <a:noFill/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0503EEE8-6AA3-0258-E808-E02E4ADF51A3}"/>
              </a:ext>
            </a:extLst>
          </p:cNvPr>
          <p:cNvSpPr/>
          <p:nvPr/>
        </p:nvSpPr>
        <p:spPr>
          <a:xfrm>
            <a:off x="4617790" y="5356908"/>
            <a:ext cx="3359085" cy="1167473"/>
          </a:xfrm>
          <a:prstGeom prst="rect">
            <a:avLst/>
          </a:prstGeom>
          <a:noFill/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CCA9E289-AB76-02D0-D6C6-33C834B34002}"/>
              </a:ext>
            </a:extLst>
          </p:cNvPr>
          <p:cNvSpPr/>
          <p:nvPr/>
        </p:nvSpPr>
        <p:spPr>
          <a:xfrm>
            <a:off x="8272896" y="5347943"/>
            <a:ext cx="3359085" cy="1167473"/>
          </a:xfrm>
          <a:prstGeom prst="rect">
            <a:avLst/>
          </a:prstGeom>
          <a:noFill/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itchFamily="2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E75D1E5-3C1D-E1A1-895A-7E67EC76BE00}"/>
              </a:ext>
            </a:extLst>
          </p:cNvPr>
          <p:cNvCxnSpPr>
            <a:cxnSpLocks/>
          </p:cNvCxnSpPr>
          <p:nvPr/>
        </p:nvCxnSpPr>
        <p:spPr>
          <a:xfrm flipH="1">
            <a:off x="1035801" y="4222736"/>
            <a:ext cx="101214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B25594E-308D-F0DB-18A3-9D3965849200}"/>
              </a:ext>
            </a:extLst>
          </p:cNvPr>
          <p:cNvSpPr txBox="1"/>
          <p:nvPr/>
        </p:nvSpPr>
        <p:spPr>
          <a:xfrm>
            <a:off x="1035801" y="3941095"/>
            <a:ext cx="963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Price = $10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D4BDD-67AD-1D0F-BED6-94EFC3E02D9A}"/>
              </a:ext>
            </a:extLst>
          </p:cNvPr>
          <p:cNvSpPr txBox="1"/>
          <p:nvPr/>
        </p:nvSpPr>
        <p:spPr>
          <a:xfrm>
            <a:off x="1286610" y="2797651"/>
            <a:ext cx="155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itchFamily="2" charset="0"/>
                <a:ea typeface="+mn-ea"/>
                <a:cs typeface="+mn-cs"/>
              </a:rPr>
              <a:t>CSF = 2.4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8F54B-E394-F2DA-F92B-9CE3D3D16C97}"/>
              </a:ext>
            </a:extLst>
          </p:cNvPr>
          <p:cNvSpPr txBox="1"/>
          <p:nvPr/>
        </p:nvSpPr>
        <p:spPr>
          <a:xfrm>
            <a:off x="4060063" y="1241875"/>
            <a:ext cx="2055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itchFamily="2" charset="0"/>
                <a:ea typeface="+mn-ea"/>
                <a:cs typeface="+mn-cs"/>
              </a:rPr>
              <a:t>Can increase price by 12% without risking share loss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itchFamily="2" charset="0"/>
                <a:ea typeface="+mn-ea"/>
                <a:cs typeface="+mn-cs"/>
              </a:rPr>
              <a:t>Has potential to gain 3% market share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DA1B5A-32F1-4A3A-E329-537E5DB1EFD9}"/>
              </a:ext>
            </a:extLst>
          </p:cNvPr>
          <p:cNvCxnSpPr>
            <a:cxnSpLocks/>
          </p:cNvCxnSpPr>
          <p:nvPr/>
        </p:nvCxnSpPr>
        <p:spPr>
          <a:xfrm flipH="1">
            <a:off x="6958572" y="4313523"/>
            <a:ext cx="1002197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067C42-84AD-83A9-44BC-771651EF4DC2}"/>
              </a:ext>
            </a:extLst>
          </p:cNvPr>
          <p:cNvSpPr txBox="1"/>
          <p:nvPr/>
        </p:nvSpPr>
        <p:spPr>
          <a:xfrm>
            <a:off x="6958572" y="4031882"/>
            <a:ext cx="9535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Price = $10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E57B2B-64E7-2C75-1F90-F5A98160FEA0}"/>
              </a:ext>
            </a:extLst>
          </p:cNvPr>
          <p:cNvSpPr txBox="1"/>
          <p:nvPr/>
        </p:nvSpPr>
        <p:spPr>
          <a:xfrm>
            <a:off x="7141521" y="3218741"/>
            <a:ext cx="1555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itchFamily="2" charset="0"/>
                <a:ea typeface="+mn-ea"/>
                <a:cs typeface="+mn-cs"/>
              </a:rPr>
              <a:t>CSF = 1.6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FF043D-D717-F01A-4437-BCDF1F4789FC}"/>
              </a:ext>
            </a:extLst>
          </p:cNvPr>
          <p:cNvSpPr txBox="1"/>
          <p:nvPr/>
        </p:nvSpPr>
        <p:spPr>
          <a:xfrm>
            <a:off x="9753117" y="1844606"/>
            <a:ext cx="2360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Ø"/>
              <a:defRPr sz="1000">
                <a:latin typeface="Raleway" pitchFamily="2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itchFamily="2" charset="0"/>
                <a:ea typeface="+mn-ea"/>
                <a:cs typeface="+mn-cs"/>
              </a:rPr>
              <a:t>Will lose share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itchFamily="2" charset="0"/>
                <a:ea typeface="+mn-ea"/>
                <a:cs typeface="+mn-cs"/>
              </a:rPr>
              <a:t>Will need to reduce price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661D26-478B-22B4-B505-10863B8C2A29}"/>
              </a:ext>
            </a:extLst>
          </p:cNvPr>
          <p:cNvCxnSpPr>
            <a:cxnSpLocks/>
          </p:cNvCxnSpPr>
          <p:nvPr/>
        </p:nvCxnSpPr>
        <p:spPr>
          <a:xfrm>
            <a:off x="4965290" y="2124006"/>
            <a:ext cx="2951913" cy="357482"/>
          </a:xfrm>
          <a:prstGeom prst="straightConnector1">
            <a:avLst/>
          </a:prstGeom>
          <a:ln w="9525">
            <a:solidFill>
              <a:srgbClr val="C0B2D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199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F4856-5FB1-C450-FCA5-D8BCE84BB455}"/>
              </a:ext>
            </a:extLst>
          </p:cNvPr>
          <p:cNvSpPr txBox="1">
            <a:spLocks/>
          </p:cNvSpPr>
          <p:nvPr/>
        </p:nvSpPr>
        <p:spPr>
          <a:xfrm>
            <a:off x="650919" y="489392"/>
            <a:ext cx="9652030" cy="22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2800" b="1" i="0" u="none" strike="noStrike" cap="none">
                <a:latin typeface="Raleway Medium" panose="020B0604020202020204" pitchFamily="2" charset="0"/>
                <a:ea typeface="Raleway Thin"/>
                <a:cs typeface="Raleway Thin"/>
                <a:sym typeface="Raleway Thin"/>
              </a:defRPr>
            </a:lvl1pPr>
            <a:lvl2pPr marR="0"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4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4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4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4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4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4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4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64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97132"/>
              </a:buClr>
              <a:buSzPts val="4800"/>
              <a:buFont typeface="Raleway Thin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 panose="02060603020205020403" pitchFamily="18" charset="0"/>
                <a:sym typeface="Raleway Thin"/>
              </a:rPr>
              <a:t>Objective of a Consumer Surplus Factor (CSF) study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B7E80FD-9F6E-A543-57DC-38167091793C}"/>
              </a:ext>
            </a:extLst>
          </p:cNvPr>
          <p:cNvGraphicFramePr/>
          <p:nvPr/>
        </p:nvGraphicFramePr>
        <p:xfrm>
          <a:off x="1768414" y="974785"/>
          <a:ext cx="9204385" cy="5257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Pinch Zoom Out with solid fill">
            <a:extLst>
              <a:ext uri="{FF2B5EF4-FFF2-40B4-BE49-F238E27FC236}">
                <a16:creationId xmlns:a16="http://schemas.microsoft.com/office/drawing/2014/main" id="{BD2B6775-70E4-897E-94A4-4DA3D65489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21986" y="1610697"/>
            <a:ext cx="864000" cy="864000"/>
          </a:xfrm>
          <a:prstGeom prst="rect">
            <a:avLst/>
          </a:prstGeom>
        </p:spPr>
      </p:pic>
      <p:pic>
        <p:nvPicPr>
          <p:cNvPr id="7" name="Graphic 6" descr="Tag with solid fill">
            <a:extLst>
              <a:ext uri="{FF2B5EF4-FFF2-40B4-BE49-F238E27FC236}">
                <a16:creationId xmlns:a16="http://schemas.microsoft.com/office/drawing/2014/main" id="{59104FD2-FA01-885E-A5EA-59CC974089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53986" y="3175007"/>
            <a:ext cx="864000" cy="864000"/>
          </a:xfrm>
          <a:prstGeom prst="rect">
            <a:avLst/>
          </a:prstGeom>
        </p:spPr>
      </p:pic>
      <p:pic>
        <p:nvPicPr>
          <p:cNvPr id="8" name="Graphic 7" descr="Blueprint with solid fill">
            <a:extLst>
              <a:ext uri="{FF2B5EF4-FFF2-40B4-BE49-F238E27FC236}">
                <a16:creationId xmlns:a16="http://schemas.microsoft.com/office/drawing/2014/main" id="{E0678958-F3A5-D974-57DB-B9AE3A61B8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64518" y="4739317"/>
            <a:ext cx="86400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87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1A53B-4A96-1DD4-8863-C349220F1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>
            <a:extLst>
              <a:ext uri="{FF2B5EF4-FFF2-40B4-BE49-F238E27FC236}">
                <a16:creationId xmlns:a16="http://schemas.microsoft.com/office/drawing/2014/main" id="{58CE3C09-1D53-5FBB-7D9C-F8BEB3CF86DE}"/>
              </a:ext>
            </a:extLst>
          </p:cNvPr>
          <p:cNvSpPr txBox="1">
            <a:spLocks/>
          </p:cNvSpPr>
          <p:nvPr/>
        </p:nvSpPr>
        <p:spPr>
          <a:xfrm>
            <a:off x="163789" y="67556"/>
            <a:ext cx="11681542" cy="61100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-64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Scope of the study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67931D-62AA-781E-CD88-5FD5725B122A}"/>
              </a:ext>
            </a:extLst>
          </p:cNvPr>
          <p:cNvGrpSpPr/>
          <p:nvPr/>
        </p:nvGrpSpPr>
        <p:grpSpPr>
          <a:xfrm>
            <a:off x="142240" y="632839"/>
            <a:ext cx="10566400" cy="45719"/>
            <a:chOff x="142240" y="653388"/>
            <a:chExt cx="10566400" cy="4571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CC88A28-FC6F-F433-0804-EB84B53059E9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" y="673708"/>
              <a:ext cx="988568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1B67512-115B-3867-52AE-4933E55B9FE3}"/>
                </a:ext>
              </a:extLst>
            </p:cNvPr>
            <p:cNvSpPr/>
            <p:nvPr/>
          </p:nvSpPr>
          <p:spPr>
            <a:xfrm>
              <a:off x="142240" y="653388"/>
              <a:ext cx="1158240" cy="4571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8B8ED71-84CC-B004-430A-F0069F598738}"/>
              </a:ext>
            </a:extLst>
          </p:cNvPr>
          <p:cNvSpPr/>
          <p:nvPr/>
        </p:nvSpPr>
        <p:spPr>
          <a:xfrm>
            <a:off x="478971" y="996656"/>
            <a:ext cx="2603864" cy="6110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Channel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947DCA-C2C1-F359-0668-C5310F403D23}"/>
              </a:ext>
            </a:extLst>
          </p:cNvPr>
          <p:cNvSpPr/>
          <p:nvPr/>
        </p:nvSpPr>
        <p:spPr>
          <a:xfrm>
            <a:off x="478971" y="2427217"/>
            <a:ext cx="2603864" cy="6110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Variant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7DE13-D9F5-0831-4DAD-4254B60399C2}"/>
              </a:ext>
            </a:extLst>
          </p:cNvPr>
          <p:cNvSpPr/>
          <p:nvPr/>
        </p:nvSpPr>
        <p:spPr>
          <a:xfrm>
            <a:off x="478971" y="3857778"/>
            <a:ext cx="2603864" cy="6110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Brand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3053A7-6E9E-86C0-ED82-BC487651F4FE}"/>
              </a:ext>
            </a:extLst>
          </p:cNvPr>
          <p:cNvSpPr/>
          <p:nvPr/>
        </p:nvSpPr>
        <p:spPr>
          <a:xfrm>
            <a:off x="478971" y="5288338"/>
            <a:ext cx="2603864" cy="6110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PPG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3C38AB-7954-3EEF-6114-96ADEE17642D}"/>
              </a:ext>
            </a:extLst>
          </p:cNvPr>
          <p:cNvCxnSpPr>
            <a:cxnSpLocks/>
          </p:cNvCxnSpPr>
          <p:nvPr/>
        </p:nvCxnSpPr>
        <p:spPr>
          <a:xfrm>
            <a:off x="3239585" y="1302157"/>
            <a:ext cx="4963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419270-08AF-3D46-EDEB-B831ACCE8DB9}"/>
              </a:ext>
            </a:extLst>
          </p:cNvPr>
          <p:cNvCxnSpPr>
            <a:cxnSpLocks/>
          </p:cNvCxnSpPr>
          <p:nvPr/>
        </p:nvCxnSpPr>
        <p:spPr>
          <a:xfrm>
            <a:off x="3248295" y="2732718"/>
            <a:ext cx="9503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781324-9A2E-6FBB-A7CF-AE00C76D8A09}"/>
              </a:ext>
            </a:extLst>
          </p:cNvPr>
          <p:cNvCxnSpPr>
            <a:cxnSpLocks/>
          </p:cNvCxnSpPr>
          <p:nvPr/>
        </p:nvCxnSpPr>
        <p:spPr>
          <a:xfrm>
            <a:off x="3248295" y="4085376"/>
            <a:ext cx="38078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2C1429-8179-D9FE-5539-D4CD1D941891}"/>
              </a:ext>
            </a:extLst>
          </p:cNvPr>
          <p:cNvCxnSpPr>
            <a:cxnSpLocks/>
          </p:cNvCxnSpPr>
          <p:nvPr/>
        </p:nvCxnSpPr>
        <p:spPr>
          <a:xfrm>
            <a:off x="3248295" y="5593839"/>
            <a:ext cx="4963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6BFCD9D-A490-F66E-8763-81B53DBB152F}"/>
              </a:ext>
            </a:extLst>
          </p:cNvPr>
          <p:cNvSpPr txBox="1"/>
          <p:nvPr/>
        </p:nvSpPr>
        <p:spPr>
          <a:xfrm>
            <a:off x="3892724" y="1071324"/>
            <a:ext cx="1639396" cy="73866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Food- 66%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Walmart- </a:t>
            </a:r>
            <a:r>
              <a:rPr lang="en-IN" sz="1400">
                <a:solidFill>
                  <a:prstClr val="black"/>
                </a:solidFill>
                <a:latin typeface="Aptos" panose="02110004020202020204"/>
              </a:rPr>
              <a:t>31</a:t>
            </a: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%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N" sz="1400">
                <a:solidFill>
                  <a:prstClr val="black"/>
                </a:solidFill>
                <a:latin typeface="Aptos" panose="02110004020202020204"/>
              </a:rPr>
              <a:t>Target- 3%</a:t>
            </a: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AA6232-11A7-DDE4-678F-CEBEC0AE9451}"/>
              </a:ext>
            </a:extLst>
          </p:cNvPr>
          <p:cNvSpPr txBox="1"/>
          <p:nvPr/>
        </p:nvSpPr>
        <p:spPr>
          <a:xfrm>
            <a:off x="4364080" y="2427217"/>
            <a:ext cx="2541244" cy="73866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Mayo- 80%*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Whipped Dressing- 14%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Aioli- 6% 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7B4A85F-A348-F333-3C42-2F4FC8722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785580"/>
              </p:ext>
            </p:extLst>
          </p:nvPr>
        </p:nvGraphicFramePr>
        <p:xfrm>
          <a:off x="7167670" y="2427217"/>
          <a:ext cx="4168922" cy="2229144"/>
        </p:xfrm>
        <a:graphic>
          <a:graphicData uri="http://schemas.openxmlformats.org/drawingml/2006/table">
            <a:tbl>
              <a:tblPr firstRow="1" bandRow="1"/>
              <a:tblGrid>
                <a:gridCol w="1384983">
                  <a:extLst>
                    <a:ext uri="{9D8B030D-6E8A-4147-A177-3AD203B41FA5}">
                      <a16:colId xmlns:a16="http://schemas.microsoft.com/office/drawing/2014/main" val="172368670"/>
                    </a:ext>
                  </a:extLst>
                </a:gridCol>
                <a:gridCol w="844965">
                  <a:extLst>
                    <a:ext uri="{9D8B030D-6E8A-4147-A177-3AD203B41FA5}">
                      <a16:colId xmlns:a16="http://schemas.microsoft.com/office/drawing/2014/main" val="3986055776"/>
                    </a:ext>
                  </a:extLst>
                </a:gridCol>
                <a:gridCol w="969487">
                  <a:extLst>
                    <a:ext uri="{9D8B030D-6E8A-4147-A177-3AD203B41FA5}">
                      <a16:colId xmlns:a16="http://schemas.microsoft.com/office/drawing/2014/main" val="1522042887"/>
                    </a:ext>
                  </a:extLst>
                </a:gridCol>
                <a:gridCol w="969487">
                  <a:extLst>
                    <a:ext uri="{9D8B030D-6E8A-4147-A177-3AD203B41FA5}">
                      <a16:colId xmlns:a16="http://schemas.microsoft.com/office/drawing/2014/main" val="1301993224"/>
                    </a:ext>
                  </a:extLst>
                </a:gridCol>
              </a:tblGrid>
              <a:tr h="278643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Brand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Food MS %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Walmart MS%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Target MS%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301421"/>
                  </a:ext>
                </a:extLst>
              </a:tr>
              <a:tr h="278643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Dukes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9.9%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7.6%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2.8%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818504"/>
                  </a:ext>
                </a:extLst>
              </a:tr>
              <a:tr h="278643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Hellmanns Best Foods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46.2%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37.4%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54.4%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191161"/>
                  </a:ext>
                </a:extLst>
              </a:tr>
              <a:tr h="278643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Kraft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9.6%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14.0%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10.6%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684490"/>
                  </a:ext>
                </a:extLst>
              </a:tr>
              <a:tr h="278643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Mccormick</a:t>
                      </a: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Aioli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2.0%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5.4%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911384"/>
                  </a:ext>
                </a:extLst>
              </a:tr>
              <a:tr h="278643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Miracle Whip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11.6%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14.4%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6.7%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270151"/>
                  </a:ext>
                </a:extLst>
              </a:tr>
              <a:tr h="278643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Private Label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10.2%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13.0%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8.1%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645930"/>
                  </a:ext>
                </a:extLst>
              </a:tr>
              <a:tr h="278643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Restofcategory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10.5%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8.1%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17.4%</a:t>
                      </a: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698113"/>
                  </a:ext>
                </a:extLst>
              </a:tr>
            </a:tbl>
          </a:graphicData>
        </a:graphic>
      </p:graphicFrame>
      <p:sp>
        <p:nvSpPr>
          <p:cNvPr id="28" name="Rectangle 1">
            <a:extLst>
              <a:ext uri="{FF2B5EF4-FFF2-40B4-BE49-F238E27FC236}">
                <a16:creationId xmlns:a16="http://schemas.microsoft.com/office/drawing/2014/main" id="{C271F2FC-BD49-6DD7-307A-D9C84E5E0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4753" y="289342"/>
            <a:ext cx="671011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1EF73F-B121-342B-8908-9830280FDB2A}"/>
              </a:ext>
            </a:extLst>
          </p:cNvPr>
          <p:cNvSpPr txBox="1"/>
          <p:nvPr/>
        </p:nvSpPr>
        <p:spPr>
          <a:xfrm>
            <a:off x="3877698" y="4789489"/>
            <a:ext cx="2541244" cy="160043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marL="342900" indent="-342900" algn="l" rtl="0" eaLnBrk="1" fontAlgn="b" latinLnBrk="0" hangingPunct="1">
              <a:buFont typeface="+mj-lt"/>
              <a:buAutoNum type="arabicPeriod"/>
            </a:pPr>
            <a:r>
              <a:rPr lang="en-IN" sz="1400" b="0" i="0" u="none" strike="noStrike" kern="120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Jar 8Oz- 1.5%</a:t>
            </a:r>
          </a:p>
          <a:p>
            <a:pPr marL="342900" indent="-342900" algn="l" rtl="0" eaLnBrk="1" fontAlgn="b" latinLnBrk="0" hangingPunct="1">
              <a:buFont typeface="+mj-lt"/>
              <a:buAutoNum type="arabicPeriod"/>
            </a:pPr>
            <a:r>
              <a:rPr lang="en-IN" sz="1400" b="0" i="0" u="none" strike="noStrike" kern="120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Jar 15Oz- </a:t>
            </a:r>
            <a:r>
              <a:rPr lang="en-IN" sz="1400">
                <a:solidFill>
                  <a:srgbClr val="000000"/>
                </a:solidFill>
                <a:latin typeface="Aptos Narrow" panose="020B0004020202020204" pitchFamily="34" charset="0"/>
              </a:rPr>
              <a:t>9.5</a:t>
            </a:r>
            <a:r>
              <a:rPr lang="en-IN" sz="1400" b="0" i="0" u="none" strike="noStrike" kern="120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%</a:t>
            </a:r>
            <a:endParaRPr lang="en-IN" sz="1400" b="0" i="0" u="none" strike="noStrike">
              <a:effectLst/>
              <a:latin typeface="Aptos Narrow" panose="020B0004020202020204" pitchFamily="34" charset="0"/>
            </a:endParaRPr>
          </a:p>
          <a:p>
            <a:pPr marL="342900" indent="-342900" algn="l" rtl="0" eaLnBrk="1" fontAlgn="b" latinLnBrk="0" hangingPunct="1">
              <a:buFont typeface="+mj-lt"/>
              <a:buAutoNum type="arabicPeriod"/>
            </a:pPr>
            <a:r>
              <a:rPr lang="en-IN" sz="1400" b="0" i="0" u="none" strike="noStrike" kern="120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Jar 30Oz- 51%</a:t>
            </a:r>
            <a:endParaRPr lang="en-IN" sz="1400" b="0" i="0" u="none" strike="noStrike">
              <a:effectLst/>
              <a:latin typeface="Aptos Narrow" panose="020B0004020202020204" pitchFamily="34" charset="0"/>
            </a:endParaRPr>
          </a:p>
          <a:p>
            <a:pPr marL="342900" indent="-342900" algn="l" rtl="0" eaLnBrk="1" fontAlgn="b" latinLnBrk="0" hangingPunct="1">
              <a:buFont typeface="+mj-lt"/>
              <a:buAutoNum type="arabicPeriod"/>
            </a:pPr>
            <a:r>
              <a:rPr lang="en-IN" sz="1400" b="0" i="0" u="none" strike="noStrike" kern="120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Jar 48Oz- 6%</a:t>
            </a:r>
            <a:endParaRPr lang="en-IN" sz="1400" b="0" i="0" u="none" strike="noStrike">
              <a:effectLst/>
              <a:latin typeface="Aptos Narrow" panose="020B0004020202020204" pitchFamily="34" charset="0"/>
            </a:endParaRPr>
          </a:p>
          <a:p>
            <a:pPr marL="342900" indent="-342900" algn="l" rtl="0" eaLnBrk="1" fontAlgn="b" latinLnBrk="0" hangingPunct="1">
              <a:buFont typeface="+mj-lt"/>
              <a:buAutoNum type="arabicPeriod"/>
            </a:pPr>
            <a:r>
              <a:rPr lang="en-IN" sz="1400" b="0" i="0" u="none" strike="noStrike" kern="120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Squeezy 12Oz- 8%</a:t>
            </a:r>
            <a:endParaRPr lang="en-IN" sz="1400" b="0" i="0" u="none" strike="noStrike">
              <a:effectLst/>
              <a:latin typeface="Aptos Narrow" panose="020B0004020202020204" pitchFamily="34" charset="0"/>
            </a:endParaRPr>
          </a:p>
          <a:p>
            <a:pPr marL="342900" indent="-342900" algn="l" rtl="0" eaLnBrk="1" fontAlgn="b" latinLnBrk="0" hangingPunct="1">
              <a:buFont typeface="+mj-lt"/>
              <a:buAutoNum type="arabicPeriod"/>
            </a:pPr>
            <a:r>
              <a:rPr lang="en-IN" sz="1400" b="0" i="0" u="none" strike="noStrike" kern="120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Squeezy 18 To 22Oz- 16%</a:t>
            </a:r>
          </a:p>
          <a:p>
            <a:pPr marL="342900" indent="-342900" algn="l" rtl="0" eaLnBrk="1" fontAlgn="b" latinLnBrk="0" hangingPunct="1">
              <a:buFont typeface="+mj-lt"/>
              <a:buAutoNum type="arabicPeriod"/>
            </a:pPr>
            <a:r>
              <a:rPr lang="en-IN" sz="1400">
                <a:solidFill>
                  <a:srgbClr val="000000"/>
                </a:solidFill>
                <a:latin typeface="Aptos Narrow" panose="020B0004020202020204" pitchFamily="34" charset="0"/>
              </a:rPr>
              <a:t>Others- 8%</a:t>
            </a:r>
            <a:endParaRPr lang="en-IN" sz="1400" b="0" i="0" u="none" strike="noStrike">
              <a:effectLst/>
              <a:latin typeface="Aptos Narrow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7F085C-5631-3DAB-ED2F-AA309F105F33}"/>
              </a:ext>
            </a:extLst>
          </p:cNvPr>
          <p:cNvSpPr txBox="1"/>
          <p:nvPr/>
        </p:nvSpPr>
        <p:spPr>
          <a:xfrm>
            <a:off x="369567" y="6412398"/>
            <a:ext cx="59114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i="1"/>
              <a:t>*Mayo includes unflavoured + olive flavoured + avocado flavoured</a:t>
            </a:r>
          </a:p>
          <a:p>
            <a:r>
              <a:rPr lang="en-IN" sz="1100" i="1"/>
              <a:t>Percentages are value MS% for 2024 YTD (Jan-Nov)</a:t>
            </a:r>
          </a:p>
        </p:txBody>
      </p:sp>
    </p:spTree>
    <p:extLst>
      <p:ext uri="{BB962C8B-B14F-4D97-AF65-F5344CB8AC3E}">
        <p14:creationId xmlns:p14="http://schemas.microsoft.com/office/powerpoint/2010/main" val="1204761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0AE0BB5-428C-B860-47F8-91B47329D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>
            <a:extLst>
              <a:ext uri="{FF2B5EF4-FFF2-40B4-BE49-F238E27FC236}">
                <a16:creationId xmlns:a16="http://schemas.microsoft.com/office/drawing/2014/main" id="{7982BC7C-7E56-5704-D075-66CA39BAF8C3}"/>
              </a:ext>
            </a:extLst>
          </p:cNvPr>
          <p:cNvSpPr txBox="1">
            <a:spLocks/>
          </p:cNvSpPr>
          <p:nvPr/>
        </p:nvSpPr>
        <p:spPr>
          <a:xfrm>
            <a:off x="163789" y="67556"/>
            <a:ext cx="11681542" cy="61100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-64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ckwell"/>
                <a:ea typeface="+mj-ea"/>
                <a:cs typeface="Arial" panose="020B0604020202020204" pitchFamily="34" charset="0"/>
              </a:rPr>
              <a:t>Reading the results: How to determine if a brand should increase or decrease price?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BB54AEB-C278-806A-DB28-5B39FC2CF24B}"/>
              </a:ext>
            </a:extLst>
          </p:cNvPr>
          <p:cNvGrpSpPr/>
          <p:nvPr/>
        </p:nvGrpSpPr>
        <p:grpSpPr>
          <a:xfrm>
            <a:off x="142240" y="632839"/>
            <a:ext cx="10566400" cy="45719"/>
            <a:chOff x="142240" y="653388"/>
            <a:chExt cx="10566400" cy="45719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E744C0D-15AA-6074-9138-666053ABFD0C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" y="673708"/>
              <a:ext cx="9885680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468C670-95D4-3CBB-2A7C-197323620248}"/>
                </a:ext>
              </a:extLst>
            </p:cNvPr>
            <p:cNvSpPr/>
            <p:nvPr/>
          </p:nvSpPr>
          <p:spPr>
            <a:xfrm>
              <a:off x="142240" y="653388"/>
              <a:ext cx="1158240" cy="45719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8" name="Rectangle 1">
            <a:extLst>
              <a:ext uri="{FF2B5EF4-FFF2-40B4-BE49-F238E27FC236}">
                <a16:creationId xmlns:a16="http://schemas.microsoft.com/office/drawing/2014/main" id="{4DE49379-A186-8398-4FD3-2644D4D28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4753" y="289342"/>
            <a:ext cx="671011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B6BD74-900D-218C-525E-944E4E8790D8}"/>
              </a:ext>
            </a:extLst>
          </p:cNvPr>
          <p:cNvSpPr/>
          <p:nvPr/>
        </p:nvSpPr>
        <p:spPr>
          <a:xfrm>
            <a:off x="1053736" y="1384633"/>
            <a:ext cx="9654905" cy="68800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1" u="none" strike="noStrike" kern="1200" cap="none" spc="0" normalizeH="0" baseline="0" noProof="0" dirty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Price Index </a:t>
            </a:r>
            <a:r>
              <a:rPr kumimoji="0" lang="en-IN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is calculated as a ratio of Current Price of Kraft to Weighted Price of all available options within a Channel/Retailer (Food / Walmart / Target)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50C08ED-99F8-A405-CFE2-9DA2B05222AB}"/>
              </a:ext>
            </a:extLst>
          </p:cNvPr>
          <p:cNvSpPr/>
          <p:nvPr/>
        </p:nvSpPr>
        <p:spPr>
          <a:xfrm>
            <a:off x="1053736" y="2220949"/>
            <a:ext cx="9654904" cy="133820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1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MCV index </a:t>
            </a:r>
            <a:r>
              <a:rPr kumimoji="0" lang="en-IN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is calculated as a ratio of MCV of Kraft divided by Weighted MCV of available options to consumer (Food / Walmart / Target)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1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MCVs (Max. consumer value) </a:t>
            </a:r>
            <a:r>
              <a:rPr kumimoji="0" lang="en-IN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indicates the perceived value provided by each brand and so their ratio is used as a benchmark for the recommended index at which to operate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2B19E0E-B444-2342-B5EA-CFFE46D74679}"/>
              </a:ext>
            </a:extLst>
          </p:cNvPr>
          <p:cNvSpPr/>
          <p:nvPr/>
        </p:nvSpPr>
        <p:spPr>
          <a:xfrm>
            <a:off x="1053736" y="3707464"/>
            <a:ext cx="9654904" cy="178178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The </a:t>
            </a: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srgbClr val="156082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degree of difference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(+</a:t>
            </a:r>
            <a:r>
              <a:rPr kumimoji="0" lang="en-US" sz="14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ve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 or –</a:t>
            </a:r>
            <a:r>
              <a:rPr kumimoji="0" lang="en-US" sz="1400" b="0" i="1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ve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) between Price and MCV Index show whether the price index is more than perceived value or not.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If,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MCV index &gt; Price Index = Pricing power 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  <a:sym typeface="Wingdings" panose="05000000000000000000" pitchFamily="2" charset="2"/>
              </a:rPr>
              <a:t> Can </a:t>
            </a: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srgbClr val="4EA72E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  <a:sym typeface="Wingdings" panose="05000000000000000000" pitchFamily="2" charset="2"/>
              </a:rPr>
              <a:t>increase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  <a:sym typeface="Wingdings" panose="05000000000000000000" pitchFamily="2" charset="2"/>
              </a:rPr>
              <a:t> price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MCV index &lt; Price Index = Overpriced     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  <a:sym typeface="Wingdings" panose="05000000000000000000" pitchFamily="2" charset="2"/>
              </a:rPr>
              <a:t> Can </a:t>
            </a: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  <a:sym typeface="Wingdings" panose="05000000000000000000" pitchFamily="2" charset="2"/>
              </a:rPr>
              <a:t>decrease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  <a:sym typeface="Wingdings" panose="05000000000000000000" pitchFamily="2" charset="2"/>
              </a:rPr>
              <a:t> price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MCV index = Price Index = At parity            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  <a:sym typeface="Wingdings" panose="05000000000000000000" pitchFamily="2" charset="2"/>
              </a:rPr>
              <a:t> Can </a:t>
            </a:r>
            <a:r>
              <a:rPr kumimoji="0" lang="en-US" sz="1400" b="1" i="1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  <a:sym typeface="Wingdings" panose="05000000000000000000" pitchFamily="2" charset="2"/>
              </a:rPr>
              <a:t>hold</a:t>
            </a: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  <a:sym typeface="Wingdings" panose="05000000000000000000" pitchFamily="2" charset="2"/>
              </a:rPr>
              <a:t> price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2AA73311-BD9F-6131-4629-19C299B03D6E}"/>
              </a:ext>
            </a:extLst>
          </p:cNvPr>
          <p:cNvSpPr/>
          <p:nvPr/>
        </p:nvSpPr>
        <p:spPr>
          <a:xfrm rot="5400000">
            <a:off x="631639" y="1601338"/>
            <a:ext cx="382637" cy="33092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DD450C6A-A8A5-0D80-2C3A-44F91EE9AFFE}"/>
              </a:ext>
            </a:extLst>
          </p:cNvPr>
          <p:cNvSpPr/>
          <p:nvPr/>
        </p:nvSpPr>
        <p:spPr>
          <a:xfrm rot="5400000">
            <a:off x="631639" y="2880900"/>
            <a:ext cx="382637" cy="33092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F4BF306A-909F-F109-24D5-B2E512A37230}"/>
              </a:ext>
            </a:extLst>
          </p:cNvPr>
          <p:cNvSpPr/>
          <p:nvPr/>
        </p:nvSpPr>
        <p:spPr>
          <a:xfrm rot="5400000">
            <a:off x="631640" y="4403537"/>
            <a:ext cx="382637" cy="33092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60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4ED429-720C-EF8A-F7FB-D32C3F1EEA1D}"/>
              </a:ext>
            </a:extLst>
          </p:cNvPr>
          <p:cNvSpPr/>
          <p:nvPr/>
        </p:nvSpPr>
        <p:spPr>
          <a:xfrm>
            <a:off x="411480" y="2663190"/>
            <a:ext cx="11372850" cy="19088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 pitchFamily="18" charset="0"/>
                <a:ea typeface="+mn-ea"/>
                <a:cs typeface="+mn-cs"/>
              </a:rPr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29179302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CF2E3EC4ADBB4FA2A1653C958171E8" ma:contentTypeVersion="3" ma:contentTypeDescription="Create a new document." ma:contentTypeScope="" ma:versionID="837b945b98af50590e4dfab64fd6b6d1">
  <xsd:schema xmlns:xsd="http://www.w3.org/2001/XMLSchema" xmlns:xs="http://www.w3.org/2001/XMLSchema" xmlns:p="http://schemas.microsoft.com/office/2006/metadata/properties" xmlns:ns2="139c670c-dbb6-41ce-b2fe-264d5f410e6b" targetNamespace="http://schemas.microsoft.com/office/2006/metadata/properties" ma:root="true" ma:fieldsID="b73e6417a344fa1eead2b047cb75a632" ns2:_="">
    <xsd:import namespace="139c670c-dbb6-41ce-b2fe-264d5f410e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9c670c-dbb6-41ce-b2fe-264d5f410e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BF81A1-2EEA-42C1-91A6-BDE50DD686FA}"/>
</file>

<file path=customXml/itemProps2.xml><?xml version="1.0" encoding="utf-8"?>
<ds:datastoreItem xmlns:ds="http://schemas.openxmlformats.org/officeDocument/2006/customXml" ds:itemID="{4CE23883-4ACE-4394-A0A2-EC4DDDA92D35}"/>
</file>

<file path=customXml/itemProps3.xml><?xml version="1.0" encoding="utf-8"?>
<ds:datastoreItem xmlns:ds="http://schemas.openxmlformats.org/officeDocument/2006/customXml" ds:itemID="{9595D382-903C-4253-BE04-4DFC03212DB8}"/>
</file>

<file path=docProps/app.xml><?xml version="1.0" encoding="utf-8"?>
<Properties xmlns="http://schemas.openxmlformats.org/officeDocument/2006/extended-properties" xmlns:vt="http://schemas.openxmlformats.org/officeDocument/2006/docPropsVTypes">
  <TotalTime>4634</TotalTime>
  <Words>5664</Words>
  <Application>Microsoft Office PowerPoint</Application>
  <PresentationFormat>Widescreen</PresentationFormat>
  <Paragraphs>1903</Paragraphs>
  <Slides>40</Slides>
  <Notes>18</Notes>
  <HiddenSlides>7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Aptos</vt:lpstr>
      <vt:lpstr>Aptos Display</vt:lpstr>
      <vt:lpstr>Aptos Narrow</vt:lpstr>
      <vt:lpstr>Arial</vt:lpstr>
      <vt:lpstr>Calibri</vt:lpstr>
      <vt:lpstr>Candara</vt:lpstr>
      <vt:lpstr>Raleway</vt:lpstr>
      <vt:lpstr>Raleway Thin</vt:lpstr>
      <vt:lpstr>Rockwell</vt:lpstr>
      <vt:lpstr>Wingdings</vt:lpstr>
      <vt:lpstr>1_Office Theme</vt:lpstr>
      <vt:lpstr>think-cell Slide</vt:lpstr>
      <vt:lpstr>Consumer Surplus Factor (CSF) study  Kraft Heinz – Spoonables     17 January 2025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Komal Rupani</dc:creator>
  <cp:lastModifiedBy>Goutam Gurha</cp:lastModifiedBy>
  <cp:revision>12</cp:revision>
  <dcterms:created xsi:type="dcterms:W3CDTF">2025-01-07T10:32:18Z</dcterms:created>
  <dcterms:modified xsi:type="dcterms:W3CDTF">2025-01-17T15:58:23Z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0819fa7-4367-4500-ba88-dd630d977609_Enabled">
    <vt:lpwstr>true</vt:lpwstr>
  </property>
  <property fmtid="{D5CDD505-2E9C-101B-9397-08002B2CF9AE}" pid="3" name="MSIP_Label_a0819fa7-4367-4500-ba88-dd630d977609_SetDate">
    <vt:lpwstr>2025-01-17T15:57:21Z</vt:lpwstr>
  </property>
  <property fmtid="{D5CDD505-2E9C-101B-9397-08002B2CF9AE}" pid="4" name="MSIP_Label_a0819fa7-4367-4500-ba88-dd630d977609_Method">
    <vt:lpwstr>Standard</vt:lpwstr>
  </property>
  <property fmtid="{D5CDD505-2E9C-101B-9397-08002B2CF9AE}" pid="5" name="MSIP_Label_a0819fa7-4367-4500-ba88-dd630d977609_Name">
    <vt:lpwstr>a0819fa7-4367-4500-ba88-dd630d977609</vt:lpwstr>
  </property>
  <property fmtid="{D5CDD505-2E9C-101B-9397-08002B2CF9AE}" pid="6" name="MSIP_Label_a0819fa7-4367-4500-ba88-dd630d977609_SiteId">
    <vt:lpwstr>63ce7d59-2f3e-42cd-a8cc-be764cff5eb6</vt:lpwstr>
  </property>
  <property fmtid="{D5CDD505-2E9C-101B-9397-08002B2CF9AE}" pid="7" name="MSIP_Label_a0819fa7-4367-4500-ba88-dd630d977609_ActionId">
    <vt:lpwstr>a824df2f-64b2-4f89-9062-292b216e367b</vt:lpwstr>
  </property>
  <property fmtid="{D5CDD505-2E9C-101B-9397-08002B2CF9AE}" pid="8" name="MSIP_Label_a0819fa7-4367-4500-ba88-dd630d977609_ContentBits">
    <vt:lpwstr>0</vt:lpwstr>
  </property>
  <property fmtid="{D5CDD505-2E9C-101B-9397-08002B2CF9AE}" pid="9" name="ContentTypeId">
    <vt:lpwstr>0x01010035CF2E3EC4ADBB4FA2A1653C958171E8</vt:lpwstr>
  </property>
</Properties>
</file>